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5"/>
  </p:notesMasterIdLst>
  <p:sldIdLst>
    <p:sldId id="362" r:id="rId2"/>
    <p:sldId id="411" r:id="rId3"/>
    <p:sldId id="439" r:id="rId4"/>
    <p:sldId id="441" r:id="rId5"/>
    <p:sldId id="325" r:id="rId6"/>
    <p:sldId id="440" r:id="rId7"/>
    <p:sldId id="449" r:id="rId8"/>
    <p:sldId id="451" r:id="rId9"/>
    <p:sldId id="448" r:id="rId10"/>
    <p:sldId id="447" r:id="rId11"/>
    <p:sldId id="317" r:id="rId12"/>
    <p:sldId id="318" r:id="rId13"/>
    <p:sldId id="319" r:id="rId14"/>
  </p:sldIdLst>
  <p:sldSz cx="18288000" cy="10287000"/>
  <p:notesSz cx="7077075" cy="9363075"/>
  <p:embeddedFontLst>
    <p:embeddedFont>
      <p:font typeface="Avenir Next LT Pro Light" panose="020B0304020202020204" pitchFamily="34" charset="77"/>
      <p:regular r:id="rId16"/>
      <p:italic r:id="rId17"/>
    </p:embeddedFont>
    <p:embeddedFont>
      <p:font typeface="Montserrat Light" panose="020F0302020204030204" pitchFamily="34" charset="0"/>
      <p:regular r:id="rId18"/>
      <p: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pen Sans Bold" panose="020B0806030504020204" pitchFamily="34" charset="0"/>
      <p:regular r:id="rId24"/>
      <p:bold r:id="rId25"/>
    </p:embeddedFont>
    <p:embeddedFont>
      <p:font typeface="Webdings" pitchFamily="2" charset="2"/>
      <p:regular r:id="rId26"/>
    </p:embeddedFont>
    <p:embeddedFont>
      <p:font typeface="Wingdings 2" pitchFamily="2" charset="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Nat" initials="AN" lastIdx="14" clrIdx="0">
    <p:extLst>
      <p:ext uri="{19B8F6BF-5375-455C-9EA6-DF929625EA0E}">
        <p15:presenceInfo xmlns:p15="http://schemas.microsoft.com/office/powerpoint/2012/main" userId="5711c4cff216c0fa" providerId="Windows Live"/>
      </p:ext>
    </p:extLst>
  </p:cmAuthor>
  <p:cmAuthor id="2" name="Kristie Ondracek" initials="KO" lastIdx="5" clrIdx="1">
    <p:extLst>
      <p:ext uri="{19B8F6BF-5375-455C-9EA6-DF929625EA0E}">
        <p15:presenceInfo xmlns:p15="http://schemas.microsoft.com/office/powerpoint/2012/main" userId="S::kondracek@txcpahouston.cpa::8628e055-9db0-4f00-b4af-e8d0f9afe6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  <a:srgbClr val="1239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5" autoAdjust="0"/>
    <p:restoredTop sz="94604" autoAdjust="0"/>
  </p:normalViewPr>
  <p:slideViewPr>
    <p:cSldViewPr>
      <p:cViewPr varScale="1">
        <p:scale>
          <a:sx n="41" d="100"/>
          <a:sy n="41" d="100"/>
        </p:scale>
        <p:origin x="216" y="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4177651-9E7F-4004-9A5A-72BE1675974E}" type="datetimeFigureOut">
              <a:rPr lang="en-US" smtClean="0"/>
              <a:t>6/30/25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ED9CDACD-658B-4FD9-AC7D-13BBF4EB5F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4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CDACD-658B-4FD9-AC7D-13BBF4EB5F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7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CDACD-658B-4FD9-AC7D-13BBF4EB5F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27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CDACD-658B-4FD9-AC7D-13BBF4EB5F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2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CDACD-658B-4FD9-AC7D-13BBF4EB5F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96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E6A33-FCF8-2FCD-28E4-D946598E7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6D7461-A585-A1F5-3725-75543F054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6C88E-2316-FE12-1B53-7E09E6403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7282E-8991-EA1A-AEDC-48A21E20F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CDACD-658B-4FD9-AC7D-13BBF4EB5F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0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F662E-65E9-24A7-A9AC-74FC2D89E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2CF4A-16C3-230F-92C7-48A2EEE2A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145650-DB6E-50DB-25BA-24DCCC156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C7E62-0E3D-384C-0BB6-2E29CF23F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CDACD-658B-4FD9-AC7D-13BBF4EB5F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5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F812D-AFD1-70A3-58F1-740E2378C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3C8D8-08ED-1131-1AE2-2B5C6065C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CC347-F343-FB04-9944-AF2326D1E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3EB18-A621-14AB-9777-950FDE031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CDACD-658B-4FD9-AC7D-13BBF4EB5F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91D3B-8925-B207-2C23-504AE522B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CB3F3-0033-ECAB-7F3F-A67FE9AAC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DBD91-D56A-D4DF-7571-84697EBDA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DC59A-F2B9-88B5-D70C-93F4264069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CDACD-658B-4FD9-AC7D-13BBF4EB5F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5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3BC98-E2CA-F831-8AA5-DB5F419D9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275B2-14D3-6BC9-4E4B-15B0EF04B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8699A-13E2-638E-A945-00E39184C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56B50-6373-627F-0DDA-72E3CFD79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CDACD-658B-4FD9-AC7D-13BBF4EB5F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5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19E-0583-4C6C-93F7-DF616217659E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7DCA-D0E9-47D3-81A9-0B9B63DA73B9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EF11-4275-4483-A17E-B6050A17CE45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14B5-3D69-4458-BE2D-4BED6305A505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C5D7-50B1-491F-93FE-807AE90C9BE7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4365-3FD1-4FE4-B0E2-F5046D133B37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2098-E6AA-4436-9BC7-A1C9AC4BE725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827B-27B0-49A5-8463-48D2E7086389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762F-9C00-46B6-A345-8DFEAB5E8D56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E919-B0BD-4B96-A8C6-EE2C3163F262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6072-1A59-436B-9E50-DED33A12B873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DCEF0-99EB-4902-BBFF-3CCB92546961}" type="datetime1">
              <a:rPr lang="en-US" smtClean="0"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svg"/><Relationship Id="rId7" Type="http://schemas.openxmlformats.org/officeDocument/2006/relationships/package" Target="../embeddings/Microsoft_Word_Document.docx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.emf"/><Relationship Id="rId4" Type="http://schemas.openxmlformats.org/officeDocument/2006/relationships/image" Target="../media/image6.png"/><Relationship Id="rId9" Type="http://schemas.openxmlformats.org/officeDocument/2006/relationships/package" Target="../embeddings/Microsoft_Word_Document1.docx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5.svg"/><Relationship Id="rId7" Type="http://schemas.openxmlformats.org/officeDocument/2006/relationships/package" Target="../embeddings/Microsoft_Word_Document2.docx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package" Target="../embeddings/Microsoft_Word_Document3.docx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B2B830-AB63-B66C-C970-E9435404C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6"/>
          <a:stretch/>
        </p:blipFill>
        <p:spPr>
          <a:xfrm>
            <a:off x="-5" y="-5"/>
            <a:ext cx="18288000" cy="102870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736332" y="-4"/>
            <a:ext cx="2551663" cy="22479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F2E7A3-AE10-4ABA-92FE-C6587F7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000" b="1" smtClean="0">
                <a:latin typeface="Montserrat Light" panose="020B0604020202020204" charset="0"/>
              </a:rPr>
              <a:pPr/>
              <a:t>1</a:t>
            </a:fld>
            <a:endParaRPr lang="en-US" sz="2000" b="1" dirty="0">
              <a:latin typeface="Montserrat Light" panose="020B060402020202020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13D921-BA6E-8359-B068-B0BFC46CB295}"/>
              </a:ext>
            </a:extLst>
          </p:cNvPr>
          <p:cNvSpPr txBox="1">
            <a:spLocks/>
          </p:cNvSpPr>
          <p:nvPr/>
        </p:nvSpPr>
        <p:spPr>
          <a:xfrm>
            <a:off x="914400" y="691274"/>
            <a:ext cx="16459200" cy="6397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20B060402020202020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689F895-953B-DF70-B1EB-0283D0F2855F}"/>
              </a:ext>
            </a:extLst>
          </p:cNvPr>
          <p:cNvSpPr txBox="1">
            <a:spLocks/>
          </p:cNvSpPr>
          <p:nvPr/>
        </p:nvSpPr>
        <p:spPr>
          <a:xfrm>
            <a:off x="1504950" y="2079625"/>
            <a:ext cx="15278100" cy="7848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3C838-FB50-108D-2C61-3C5F5305BD47}"/>
              </a:ext>
            </a:extLst>
          </p:cNvPr>
          <p:cNvSpPr txBox="1"/>
          <p:nvPr/>
        </p:nvSpPr>
        <p:spPr>
          <a:xfrm>
            <a:off x="914399" y="691274"/>
            <a:ext cx="15868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Strategic Partner Information Package – 2025/26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F6067-0E18-D211-5730-0C54BCFF541E}"/>
              </a:ext>
            </a:extLst>
          </p:cNvPr>
          <p:cNvSpPr txBox="1"/>
          <p:nvPr/>
        </p:nvSpPr>
        <p:spPr>
          <a:xfrm>
            <a:off x="285750" y="5874209"/>
            <a:ext cx="13868400" cy="4679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endParaRPr lang="en-US" sz="1400" b="1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indent="-6858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FEI Mission, Value, Leadership</a:t>
            </a:r>
          </a:p>
          <a:p>
            <a:pPr marL="685800" marR="0" indent="-6858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FEI Member Affiliations</a:t>
            </a:r>
          </a:p>
          <a:p>
            <a:pPr marL="685800" marR="0" indent="-6858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FEI’s Programing Framework</a:t>
            </a:r>
          </a:p>
          <a:p>
            <a:pPr marL="685800" marR="0" indent="-6858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Leveraging your Partnership with FEI</a:t>
            </a:r>
          </a:p>
          <a:p>
            <a:pPr marL="685800" marR="0" indent="-6858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Strategic Partner Benefits </a:t>
            </a:r>
            <a:endParaRPr lang="en-US" sz="4400" b="1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650BB-F728-9053-3E87-6D9A9E0C3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63C291F-3257-43F8-0CF4-143749BA9C9E}"/>
              </a:ext>
            </a:extLst>
          </p:cNvPr>
          <p:cNvSpPr/>
          <p:nvPr/>
        </p:nvSpPr>
        <p:spPr>
          <a:xfrm>
            <a:off x="0" y="0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94567F1-5CEA-5D83-A133-50D2BF9A5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92200" y="-11"/>
            <a:ext cx="838200" cy="674676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A75FC588-4AB4-2C56-7648-E956760B419A}"/>
              </a:ext>
            </a:extLst>
          </p:cNvPr>
          <p:cNvSpPr txBox="1"/>
          <p:nvPr/>
        </p:nvSpPr>
        <p:spPr>
          <a:xfrm>
            <a:off x="166545" y="150461"/>
            <a:ext cx="4198308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1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4367D88-16B3-53C5-BCE6-BC34DA2107BE}"/>
              </a:ext>
            </a:extLst>
          </p:cNvPr>
          <p:cNvGrpSpPr/>
          <p:nvPr/>
        </p:nvGrpSpPr>
        <p:grpSpPr>
          <a:xfrm>
            <a:off x="6011967" y="3196583"/>
            <a:ext cx="1695378" cy="842228"/>
            <a:chOff x="0" y="-28575"/>
            <a:chExt cx="2260504" cy="112297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DD73CE3-ABE4-CAEF-93F2-06E7F6E74CF7}"/>
                </a:ext>
              </a:extLst>
            </p:cNvPr>
            <p:cNvSpPr txBox="1"/>
            <p:nvPr/>
          </p:nvSpPr>
          <p:spPr>
            <a:xfrm>
              <a:off x="0" y="492694"/>
              <a:ext cx="2260504" cy="601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Peter F. Drucker - “The purpose of business is to create and keep a customer”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81CBE10-A52B-89F8-C6EB-0D697890A53C}"/>
                </a:ext>
              </a:extLst>
            </p:cNvPr>
            <p:cNvSpPr txBox="1"/>
            <p:nvPr/>
          </p:nvSpPr>
          <p:spPr>
            <a:xfrm>
              <a:off x="0" y="-28575"/>
              <a:ext cx="2260504" cy="28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BRANDING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E79BE83-B792-7FA1-2C9D-315E8559C486}"/>
              </a:ext>
            </a:extLst>
          </p:cNvPr>
          <p:cNvGrpSpPr/>
          <p:nvPr/>
        </p:nvGrpSpPr>
        <p:grpSpPr>
          <a:xfrm>
            <a:off x="8291346" y="3196661"/>
            <a:ext cx="1695378" cy="842228"/>
            <a:chOff x="0" y="-28575"/>
            <a:chExt cx="2260504" cy="112297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239B3F3-CF36-F182-A3EB-269A0C6D29B7}"/>
                </a:ext>
              </a:extLst>
            </p:cNvPr>
            <p:cNvSpPr txBox="1"/>
            <p:nvPr/>
          </p:nvSpPr>
          <p:spPr>
            <a:xfrm>
              <a:off x="0" y="492694"/>
              <a:ext cx="2260504" cy="601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878E4FC-B173-BB95-1ECC-A2931314FDA0}"/>
                </a:ext>
              </a:extLst>
            </p:cNvPr>
            <p:cNvSpPr txBox="1"/>
            <p:nvPr/>
          </p:nvSpPr>
          <p:spPr>
            <a:xfrm>
              <a:off x="0" y="-28575"/>
              <a:ext cx="2260504" cy="28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MARKETING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E88A464-FFC3-D54B-11E4-B91CFE33A4B0}"/>
              </a:ext>
            </a:extLst>
          </p:cNvPr>
          <p:cNvGrpSpPr/>
          <p:nvPr/>
        </p:nvGrpSpPr>
        <p:grpSpPr>
          <a:xfrm>
            <a:off x="10557308" y="3196662"/>
            <a:ext cx="1695378" cy="1062170"/>
            <a:chOff x="0" y="-28575"/>
            <a:chExt cx="2260504" cy="1416227"/>
          </a:xfrm>
        </p:grpSpPr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EE32D59-F848-3913-966E-760419A4BF46}"/>
                </a:ext>
              </a:extLst>
            </p:cNvPr>
            <p:cNvSpPr txBox="1"/>
            <p:nvPr/>
          </p:nvSpPr>
          <p:spPr>
            <a:xfrm>
              <a:off x="0" y="785949"/>
              <a:ext cx="2260504" cy="601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9F285E6-8211-ED79-6B7E-519FF5272850}"/>
                </a:ext>
              </a:extLst>
            </p:cNvPr>
            <p:cNvSpPr txBox="1"/>
            <p:nvPr/>
          </p:nvSpPr>
          <p:spPr>
            <a:xfrm>
              <a:off x="0" y="-28575"/>
              <a:ext cx="2260504" cy="59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PUBLIC RELATIONS</a:t>
              </a:r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346FD671-B20B-AC61-9CFD-75436C6297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151" b="45213"/>
          <a:stretch>
            <a:fillRect/>
          </a:stretch>
        </p:blipFill>
        <p:spPr>
          <a:xfrm>
            <a:off x="166546" y="81759"/>
            <a:ext cx="654590" cy="508494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6958F8C-2130-7646-FD03-F32F5ECA48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687800" y="-4"/>
            <a:ext cx="1600197" cy="1409705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C4756FF-D417-C005-5D1C-FD0E4BC0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1"/>
            <a:ext cx="2133600" cy="365126"/>
          </a:xfrm>
        </p:spPr>
        <p:txBody>
          <a:bodyPr/>
          <a:lstStyle/>
          <a:p>
            <a:fld id="{B6F15528-21DE-4FAA-801E-634DDDAF4B2B}" type="slidenum">
              <a:rPr lang="en-US" sz="2000" b="1">
                <a:latin typeface="Montserrat Light" panose="020B0604020202020204" charset="0"/>
              </a:rPr>
              <a:pPr/>
              <a:t>10</a:t>
            </a:fld>
            <a:endParaRPr lang="en-US" sz="2000" b="1" dirty="0">
              <a:latin typeface="Montserrat Light" panose="020B060402020202020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EF26530-BE6A-A8D2-A705-15148CE52146}"/>
              </a:ext>
            </a:extLst>
          </p:cNvPr>
          <p:cNvSpPr txBox="1"/>
          <p:nvPr/>
        </p:nvSpPr>
        <p:spPr>
          <a:xfrm>
            <a:off x="407015" y="3107365"/>
            <a:ext cx="17378565" cy="1036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Strategic Partners Benefits</a:t>
            </a:r>
          </a:p>
        </p:txBody>
      </p:sp>
    </p:spTree>
    <p:extLst>
      <p:ext uri="{BB962C8B-B14F-4D97-AF65-F5344CB8AC3E}">
        <p14:creationId xmlns:p14="http://schemas.microsoft.com/office/powerpoint/2010/main" val="239724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50501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3792200" y="-10"/>
            <a:ext cx="838200" cy="6746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545" y="150460"/>
            <a:ext cx="4198308" cy="33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0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r="57151" b="45213"/>
          <a:stretch>
            <a:fillRect/>
          </a:stretch>
        </p:blipFill>
        <p:spPr>
          <a:xfrm>
            <a:off x="166545" y="81759"/>
            <a:ext cx="654589" cy="5084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6687799" y="-4"/>
            <a:ext cx="1600197" cy="14097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F2E7A3-AE10-4ABA-92FE-C6587F7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000" b="1" smtClean="0">
                <a:latin typeface="Montserrat Light" panose="020B0604020202020204" charset="0"/>
              </a:rPr>
              <a:pPr/>
              <a:t>11</a:t>
            </a:fld>
            <a:endParaRPr lang="en-US" sz="2000" b="1" dirty="0">
              <a:latin typeface="Montserrat Light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18B1CE-CF8B-4BFB-9B1B-022F14C64272}"/>
              </a:ext>
            </a:extLst>
          </p:cNvPr>
          <p:cNvSpPr txBox="1"/>
          <p:nvPr/>
        </p:nvSpPr>
        <p:spPr>
          <a:xfrm>
            <a:off x="3810000" y="651725"/>
            <a:ext cx="10996289" cy="1093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US" sz="4400" b="1" dirty="0">
                <a:solidFill>
                  <a:srgbClr val="262626"/>
                </a:solidFill>
                <a:effectLst/>
                <a:latin typeface="Montserrat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Strategic Partner Benefits</a:t>
            </a:r>
            <a:endParaRPr lang="en-US" sz="5400" b="1" dirty="0">
              <a:solidFill>
                <a:srgbClr val="262626"/>
              </a:solidFill>
              <a:effectLst/>
              <a:latin typeface="Montserrat Light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17" name="Table 19">
            <a:extLst>
              <a:ext uri="{FF2B5EF4-FFF2-40B4-BE49-F238E27FC236}">
                <a16:creationId xmlns:a16="http://schemas.microsoft.com/office/drawing/2014/main" id="{2DC98C20-4549-3FCF-BDBB-52C88225D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594687"/>
              </p:ext>
            </p:extLst>
          </p:nvPr>
        </p:nvGraphicFramePr>
        <p:xfrm>
          <a:off x="493838" y="1333500"/>
          <a:ext cx="16955962" cy="8686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0340">
                  <a:extLst>
                    <a:ext uri="{9D8B030D-6E8A-4147-A177-3AD203B41FA5}">
                      <a16:colId xmlns:a16="http://schemas.microsoft.com/office/drawing/2014/main" val="1133739297"/>
                    </a:ext>
                  </a:extLst>
                </a:gridCol>
                <a:gridCol w="1979630">
                  <a:extLst>
                    <a:ext uri="{9D8B030D-6E8A-4147-A177-3AD203B41FA5}">
                      <a16:colId xmlns:a16="http://schemas.microsoft.com/office/drawing/2014/main" val="2283230019"/>
                    </a:ext>
                  </a:extLst>
                </a:gridCol>
                <a:gridCol w="1893560">
                  <a:extLst>
                    <a:ext uri="{9D8B030D-6E8A-4147-A177-3AD203B41FA5}">
                      <a16:colId xmlns:a16="http://schemas.microsoft.com/office/drawing/2014/main" val="3832251027"/>
                    </a:ext>
                  </a:extLst>
                </a:gridCol>
                <a:gridCol w="1913632">
                  <a:extLst>
                    <a:ext uri="{9D8B030D-6E8A-4147-A177-3AD203B41FA5}">
                      <a16:colId xmlns:a16="http://schemas.microsoft.com/office/drawing/2014/main" val="339988210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604236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Sponsorship Level: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Platinum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Emerald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238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55892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400" b="1" dirty="0"/>
                        <a:t>Branding and Marketing </a:t>
                      </a:r>
                      <a:r>
                        <a:rPr lang="en-US" sz="2400" dirty="0"/>
                        <a:t>of </a:t>
                      </a:r>
                      <a:r>
                        <a:rPr lang="en-US" sz="2400" b="1" dirty="0"/>
                        <a:t>Joint Events </a:t>
                      </a:r>
                      <a:r>
                        <a:rPr lang="en-US" sz="2400" dirty="0"/>
                        <a:t>to Members &amp; Clients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ingdings 2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016554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r>
                        <a:rPr lang="en-US" sz="2400" dirty="0"/>
                        <a:t>Keynote speaker and opportunity for other presentations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ingdings 2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888178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r>
                        <a:rPr lang="en-US" sz="2400" b="1" dirty="0"/>
                        <a:t>Event Sponsorship</a:t>
                      </a:r>
                    </a:p>
                    <a:p>
                      <a:r>
                        <a:rPr lang="en-US" sz="2400" b="0" dirty="0"/>
                        <a:t> 1</a:t>
                      </a:r>
                      <a:r>
                        <a:rPr lang="en-US" sz="2400" b="0"/>
                        <a:t>)  </a:t>
                      </a:r>
                      <a:r>
                        <a:rPr lang="en-US" sz="2400"/>
                        <a:t>Monthly </a:t>
                      </a:r>
                      <a:r>
                        <a:rPr lang="en-US" sz="2400" dirty="0"/>
                        <a:t>Chapter Meetings and CFO-University</a:t>
                      </a:r>
                    </a:p>
                    <a:p>
                      <a:pPr algn="ctr"/>
                      <a:r>
                        <a:rPr lang="en-US" sz="2400" b="1" dirty="0"/>
                        <a:t> OR  </a:t>
                      </a:r>
                    </a:p>
                    <a:p>
                      <a:r>
                        <a:rPr lang="en-US" sz="2400" b="0" dirty="0"/>
                        <a:t> 2)  </a:t>
                      </a:r>
                      <a:r>
                        <a:rPr lang="en-US" sz="2400" dirty="0"/>
                        <a:t>Breakfast, Lunch, special events, and networking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+mj-lt"/>
                      </a:endParaRPr>
                    </a:p>
                    <a:p>
                      <a:pPr algn="ctr"/>
                      <a:endParaRPr lang="en-US" sz="2400" b="1" dirty="0">
                        <a:latin typeface="+mj-lt"/>
                      </a:endParaRPr>
                    </a:p>
                    <a:p>
                      <a:pPr algn="ctr"/>
                      <a:endParaRPr lang="en-US" sz="24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+mj-lt"/>
                        </a:rPr>
                        <a:t>Partner Introduction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673854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r>
                        <a:rPr lang="en-US" sz="2400" b="0" dirty="0"/>
                        <a:t>Partner </a:t>
                      </a:r>
                      <a:r>
                        <a:rPr lang="en-US" sz="2400" b="1" dirty="0"/>
                        <a:t>seats for clients </a:t>
                      </a:r>
                      <a:r>
                        <a:rPr lang="en-US" sz="2400" dirty="0"/>
                        <a:t>at sponsored events</a:t>
                      </a:r>
                    </a:p>
                    <a:p>
                      <a:r>
                        <a:rPr lang="en-US" sz="2400" dirty="0"/>
                        <a:t>Partner </a:t>
                      </a:r>
                      <a:r>
                        <a:rPr lang="en-US" sz="2400" b="1" dirty="0"/>
                        <a:t>seats for prospective members </a:t>
                      </a:r>
                      <a:r>
                        <a:rPr lang="en-US" sz="2400" dirty="0"/>
                        <a:t>at all events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Uncapped**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Uncapped**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Uncapped**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n/a</a:t>
                      </a:r>
                    </a:p>
                    <a:p>
                      <a:pPr algn="ctr"/>
                      <a:r>
                        <a:rPr lang="en-US" sz="2400" b="0" dirty="0"/>
                        <a:t>Open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682689"/>
                  </a:ext>
                </a:extLst>
              </a:tr>
              <a:tr h="608965">
                <a:tc>
                  <a:txBody>
                    <a:bodyPr/>
                    <a:lstStyle/>
                    <a:p>
                      <a:r>
                        <a:rPr lang="en-US" sz="2400" dirty="0"/>
                        <a:t>Partner </a:t>
                      </a:r>
                      <a:r>
                        <a:rPr lang="en-US" sz="2400" b="1" dirty="0"/>
                        <a:t>seats for employees </a:t>
                      </a:r>
                      <a:r>
                        <a:rPr lang="en-US" sz="2400" dirty="0"/>
                        <a:t>at each event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 1)  At partner sponsored or recognition events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 2)  At all FEI events</a:t>
                      </a:r>
                    </a:p>
                    <a:p>
                      <a:r>
                        <a:rPr lang="en-US" sz="2400" dirty="0"/>
                        <a:t>      Note: Additional company seats when bringing prospective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2400" b="1" dirty="0"/>
                        <a:t>1</a:t>
                      </a:r>
                    </a:p>
                    <a:p>
                      <a:pPr algn="ctr"/>
                      <a:r>
                        <a:rPr lang="en-US" sz="24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294958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Additional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-- 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-- 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-- 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-- 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340742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r>
                        <a:rPr lang="en-US" sz="2000" dirty="0"/>
                        <a:t>Members of the FEI Houston Advisory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84169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r>
                        <a:rPr lang="en-US" sz="2000" dirty="0"/>
                        <a:t>FEI Houston website 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971135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r>
                        <a:rPr lang="en-US" sz="2000" dirty="0"/>
                        <a:t>Provide articles in monthly communications / website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Wingdings 2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429037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r>
                        <a:rPr lang="en-US" sz="2000" dirty="0"/>
                        <a:t>Market your virtual events to FEI members, participate in virtual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ingdings 2" pitchFamily="2" charset="2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Wingdings 2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242367"/>
                  </a:ext>
                </a:extLst>
              </a:tr>
              <a:tr h="471805">
                <a:tc>
                  <a:txBody>
                    <a:bodyPr/>
                    <a:lstStyle/>
                    <a:p>
                      <a:r>
                        <a:rPr lang="en-US" sz="2000" dirty="0"/>
                        <a:t>Join Chapter committees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Wingdings 2" pitchFamily="2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Wingdings 2" pitchFamily="2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Wingdings 2" pitchFamily="2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Wingdings 2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703548"/>
                  </a:ext>
                </a:extLst>
              </a:tr>
              <a:tr h="380365"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* We encourage additional guests of partners at non-sponsored events with a nominal event fee.  **Uncapped seats subject to event capacity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Wingdings 2" pitchFamily="2" charset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Wingdings 2" pitchFamily="2" charset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Wingdings 2" pitchFamily="2" charset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Wingdings 2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327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2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3792200" y="-10"/>
            <a:ext cx="838200" cy="6746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545" y="150460"/>
            <a:ext cx="4198308" cy="33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0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011967" y="3218013"/>
            <a:ext cx="1695378" cy="816545"/>
            <a:chOff x="0" y="0"/>
            <a:chExt cx="2260504" cy="1088727"/>
          </a:xfrm>
        </p:grpSpPr>
        <p:sp>
          <p:nvSpPr>
            <p:cNvPr id="6" name="TextBox 6"/>
            <p:cNvSpPr txBox="1"/>
            <p:nvPr/>
          </p:nvSpPr>
          <p:spPr>
            <a:xfrm>
              <a:off x="0" y="492693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Peter F. Drucker - “The purpose of business is to create and keep a customer”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60504" cy="334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 dirty="0">
                  <a:solidFill>
                    <a:srgbClr val="FFFFFF"/>
                  </a:solidFill>
                  <a:latin typeface="Open Sans Bold"/>
                </a:rPr>
                <a:t>BRANDING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91346" y="3218091"/>
            <a:ext cx="1695378" cy="816545"/>
            <a:chOff x="0" y="0"/>
            <a:chExt cx="2260504" cy="1088727"/>
          </a:xfrm>
        </p:grpSpPr>
        <p:sp>
          <p:nvSpPr>
            <p:cNvPr id="9" name="TextBox 9"/>
            <p:cNvSpPr txBox="1"/>
            <p:nvPr/>
          </p:nvSpPr>
          <p:spPr>
            <a:xfrm>
              <a:off x="0" y="492693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60504" cy="334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 dirty="0">
                  <a:solidFill>
                    <a:srgbClr val="FFFFFF"/>
                  </a:solidFill>
                  <a:latin typeface="Open Sans Bold"/>
                </a:rPr>
                <a:t>MARKETING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57308" y="3218091"/>
            <a:ext cx="1695378" cy="1036486"/>
            <a:chOff x="0" y="0"/>
            <a:chExt cx="2260504" cy="138198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85947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260504" cy="639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 dirty="0">
                  <a:solidFill>
                    <a:srgbClr val="FFFFFF"/>
                  </a:solidFill>
                  <a:latin typeface="Open Sans Bold"/>
                </a:rPr>
                <a:t>PUBLIC RELATIONS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r="57151" b="45213"/>
          <a:stretch>
            <a:fillRect/>
          </a:stretch>
        </p:blipFill>
        <p:spPr>
          <a:xfrm>
            <a:off x="166545" y="81759"/>
            <a:ext cx="654589" cy="5084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6687799" y="-4"/>
            <a:ext cx="1600197" cy="14097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F2E7A3-AE10-4ABA-92FE-C6587F7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000" b="1" smtClean="0">
                <a:latin typeface="Montserrat Light" panose="020B0604020202020204" charset="0"/>
              </a:rPr>
              <a:pPr/>
              <a:t>12</a:t>
            </a:fld>
            <a:endParaRPr lang="en-US" sz="2000" b="1" dirty="0">
              <a:latin typeface="Montserrat Light" panose="020B0604020202020204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CBE76C1-3BEA-8FFE-DAA1-F6B81C636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266824"/>
              </p:ext>
            </p:extLst>
          </p:nvPr>
        </p:nvGraphicFramePr>
        <p:xfrm>
          <a:off x="400551" y="740713"/>
          <a:ext cx="7910655" cy="9346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6858000" imgH="8102600" progId="Word.Document.12">
                  <p:embed/>
                </p:oleObj>
              </mc:Choice>
              <mc:Fallback>
                <p:oleObj name="Document" r:id="rId7" imgW="6858000" imgH="810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551" y="740713"/>
                        <a:ext cx="7910655" cy="9346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AC39CA4-C122-E5D9-D41C-92E8DD7A5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141542"/>
              </p:ext>
            </p:extLst>
          </p:nvPr>
        </p:nvGraphicFramePr>
        <p:xfrm>
          <a:off x="8915067" y="696294"/>
          <a:ext cx="8210550" cy="9339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6743700" imgH="7670800" progId="Word.Document.12">
                  <p:embed/>
                </p:oleObj>
              </mc:Choice>
              <mc:Fallback>
                <p:oleObj name="Document" r:id="rId9" imgW="6743700" imgH="7670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15067" y="696294"/>
                        <a:ext cx="8210550" cy="9339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F0F052-EC16-81DE-F130-20B4488771C7}"/>
              </a:ext>
            </a:extLst>
          </p:cNvPr>
          <p:cNvCxnSpPr/>
          <p:nvPr/>
        </p:nvCxnSpPr>
        <p:spPr>
          <a:xfrm>
            <a:off x="8686800" y="740713"/>
            <a:ext cx="0" cy="92948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19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3792200" y="-10"/>
            <a:ext cx="838200" cy="6746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545" y="150460"/>
            <a:ext cx="4198308" cy="33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0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011967" y="3218013"/>
            <a:ext cx="1695378" cy="816545"/>
            <a:chOff x="0" y="0"/>
            <a:chExt cx="2260504" cy="1088727"/>
          </a:xfrm>
        </p:grpSpPr>
        <p:sp>
          <p:nvSpPr>
            <p:cNvPr id="6" name="TextBox 6"/>
            <p:cNvSpPr txBox="1"/>
            <p:nvPr/>
          </p:nvSpPr>
          <p:spPr>
            <a:xfrm>
              <a:off x="0" y="492693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Peter F. Drucker - “The purpose of business is to create and keep a customer”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60504" cy="334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 dirty="0">
                  <a:solidFill>
                    <a:srgbClr val="FFFFFF"/>
                  </a:solidFill>
                  <a:latin typeface="Open Sans Bold"/>
                </a:rPr>
                <a:t>BRANDING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91346" y="3218091"/>
            <a:ext cx="1695378" cy="816545"/>
            <a:chOff x="0" y="0"/>
            <a:chExt cx="2260504" cy="1088727"/>
          </a:xfrm>
        </p:grpSpPr>
        <p:sp>
          <p:nvSpPr>
            <p:cNvPr id="9" name="TextBox 9"/>
            <p:cNvSpPr txBox="1"/>
            <p:nvPr/>
          </p:nvSpPr>
          <p:spPr>
            <a:xfrm>
              <a:off x="0" y="492693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60504" cy="334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 dirty="0">
                  <a:solidFill>
                    <a:srgbClr val="FFFFFF"/>
                  </a:solidFill>
                  <a:latin typeface="Open Sans Bold"/>
                </a:rPr>
                <a:t>MARKETING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57308" y="3218091"/>
            <a:ext cx="1695378" cy="1036486"/>
            <a:chOff x="0" y="0"/>
            <a:chExt cx="2260504" cy="138198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85947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260504" cy="639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 dirty="0">
                  <a:solidFill>
                    <a:srgbClr val="FFFFFF"/>
                  </a:solidFill>
                  <a:latin typeface="Open Sans Bold"/>
                </a:rPr>
                <a:t>PUBLIC RELATIONS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r="57151" b="45213"/>
          <a:stretch>
            <a:fillRect/>
          </a:stretch>
        </p:blipFill>
        <p:spPr>
          <a:xfrm>
            <a:off x="166545" y="81759"/>
            <a:ext cx="654589" cy="5084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6687799" y="-4"/>
            <a:ext cx="1600197" cy="14097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F2E7A3-AE10-4ABA-92FE-C6587F7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000" b="1" smtClean="0">
                <a:latin typeface="Montserrat Light" panose="020B0604020202020204" charset="0"/>
              </a:rPr>
              <a:pPr/>
              <a:t>13</a:t>
            </a:fld>
            <a:endParaRPr lang="en-US" sz="2000" b="1" dirty="0">
              <a:latin typeface="Montserrat Light" panose="020B060402020202020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F0F052-EC16-81DE-F130-20B4488771C7}"/>
              </a:ext>
            </a:extLst>
          </p:cNvPr>
          <p:cNvCxnSpPr/>
          <p:nvPr/>
        </p:nvCxnSpPr>
        <p:spPr>
          <a:xfrm>
            <a:off x="9139035" y="740713"/>
            <a:ext cx="0" cy="92948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06F5A29-9C35-F15C-81F5-984C28AA5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362553"/>
              </p:ext>
            </p:extLst>
          </p:nvPr>
        </p:nvGraphicFramePr>
        <p:xfrm>
          <a:off x="523958" y="680388"/>
          <a:ext cx="8832194" cy="918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6629400" imgH="6896100" progId="Word.Document.12">
                  <p:embed/>
                </p:oleObj>
              </mc:Choice>
              <mc:Fallback>
                <p:oleObj name="Document" r:id="rId7" imgW="6629400" imgH="689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3958" y="680388"/>
                        <a:ext cx="8832194" cy="918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17F92F58-9676-3C69-1747-33928DD5FD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252972"/>
              </p:ext>
            </p:extLst>
          </p:nvPr>
        </p:nvGraphicFramePr>
        <p:xfrm>
          <a:off x="9563001" y="762216"/>
          <a:ext cx="7979532" cy="922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5943600" imgH="6870700" progId="Word.Document.12">
                  <p:embed/>
                </p:oleObj>
              </mc:Choice>
              <mc:Fallback>
                <p:oleObj name="Document" r:id="rId9" imgW="5943600" imgH="6870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63001" y="762216"/>
                        <a:ext cx="7979532" cy="922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8185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6976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764000" y="114301"/>
            <a:ext cx="838200" cy="6746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545" y="150460"/>
            <a:ext cx="4198308" cy="33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0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011967" y="3218013"/>
            <a:ext cx="1695378" cy="816545"/>
            <a:chOff x="0" y="0"/>
            <a:chExt cx="2260504" cy="1088727"/>
          </a:xfrm>
        </p:grpSpPr>
        <p:sp>
          <p:nvSpPr>
            <p:cNvPr id="6" name="TextBox 6"/>
            <p:cNvSpPr txBox="1"/>
            <p:nvPr/>
          </p:nvSpPr>
          <p:spPr>
            <a:xfrm>
              <a:off x="0" y="492693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Peter F. Drucker - “The purpose of business is to create and keep a customer”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60504" cy="334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>
                  <a:solidFill>
                    <a:srgbClr val="FFFFFF"/>
                  </a:solidFill>
                  <a:latin typeface="Open Sans Bold"/>
                </a:rPr>
                <a:t>BRANDING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57308" y="3218091"/>
            <a:ext cx="1695378" cy="1036486"/>
            <a:chOff x="0" y="0"/>
            <a:chExt cx="2260504" cy="138198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85947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260504" cy="639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>
                  <a:solidFill>
                    <a:srgbClr val="FFFFFF"/>
                  </a:solidFill>
                  <a:latin typeface="Open Sans Bold"/>
                </a:rPr>
                <a:t>PUBLIC RELATIONS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r="57151" b="45213"/>
          <a:stretch>
            <a:fillRect/>
          </a:stretch>
        </p:blipFill>
        <p:spPr>
          <a:xfrm>
            <a:off x="166545" y="81759"/>
            <a:ext cx="654589" cy="5084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6687803" y="-11521"/>
            <a:ext cx="1600197" cy="14097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F2E7A3-AE10-4ABA-92FE-C6587F7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000" b="1" smtClean="0">
                <a:latin typeface="Montserrat Light" panose="020B0604020202020204" charset="0"/>
              </a:rPr>
              <a:pPr/>
              <a:t>2</a:t>
            </a:fld>
            <a:endParaRPr lang="en-US" sz="2000" b="1" dirty="0">
              <a:latin typeface="Montserrat Light" panose="020B0604020202020204" charset="0"/>
            </a:endParaRPr>
          </a:p>
        </p:txBody>
      </p:sp>
      <p:pic>
        <p:nvPicPr>
          <p:cNvPr id="8" name="FEI 6.14.24 V2">
            <a:hlinkClick r:id="" action="ppaction://media"/>
            <a:extLst>
              <a:ext uri="{FF2B5EF4-FFF2-40B4-BE49-F238E27FC236}">
                <a16:creationId xmlns:a16="http://schemas.microsoft.com/office/drawing/2014/main" id="{97C35F04-0E35-0DAF-4BD4-5E2D7CB0F2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30" y="905274"/>
            <a:ext cx="16213037" cy="9120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D58C2F-4933-5A14-6026-86CEA89EA83E}"/>
              </a:ext>
            </a:extLst>
          </p:cNvPr>
          <p:cNvSpPr txBox="1"/>
          <p:nvPr/>
        </p:nvSpPr>
        <p:spPr>
          <a:xfrm>
            <a:off x="151700" y="1943161"/>
            <a:ext cx="923330" cy="7924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4800" dirty="0"/>
              <a:t>MEMBERSHIP VIDEO</a:t>
            </a:r>
          </a:p>
        </p:txBody>
      </p:sp>
    </p:spTree>
    <p:extLst>
      <p:ext uri="{BB962C8B-B14F-4D97-AF65-F5344CB8AC3E}">
        <p14:creationId xmlns:p14="http://schemas.microsoft.com/office/powerpoint/2010/main" val="41752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92200" y="-10"/>
            <a:ext cx="838200" cy="6746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545" y="150460"/>
            <a:ext cx="4198308" cy="33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0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557308" y="3218091"/>
            <a:ext cx="1695378" cy="1036486"/>
            <a:chOff x="0" y="0"/>
            <a:chExt cx="2260504" cy="138198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85947"/>
              <a:ext cx="2260504" cy="59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260504" cy="639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3" spc="178" dirty="0">
                  <a:solidFill>
                    <a:srgbClr val="FFFFFF"/>
                  </a:solidFill>
                  <a:latin typeface="Open Sans Bold"/>
                </a:rPr>
                <a:t>PUBLIC RELATIONS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57151" b="45213"/>
          <a:stretch>
            <a:fillRect/>
          </a:stretch>
        </p:blipFill>
        <p:spPr>
          <a:xfrm>
            <a:off x="166545" y="81759"/>
            <a:ext cx="654589" cy="5084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687799" y="-4"/>
            <a:ext cx="1600197" cy="14097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F2E7A3-AE10-4ABA-92FE-C6587F7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000" b="1" smtClean="0">
                <a:latin typeface="Montserrat Light" panose="020B0604020202020204" charset="0"/>
              </a:rPr>
              <a:pPr/>
              <a:t>3</a:t>
            </a:fld>
            <a:endParaRPr lang="en-US" sz="2000" b="1" dirty="0">
              <a:latin typeface="Montserrat Light" panose="020B060402020202020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7864B4-40B8-B299-0E3B-2957CC2BD943}"/>
              </a:ext>
            </a:extLst>
          </p:cNvPr>
          <p:cNvSpPr txBox="1"/>
          <p:nvPr/>
        </p:nvSpPr>
        <p:spPr>
          <a:xfrm>
            <a:off x="336589" y="3600261"/>
            <a:ext cx="13874711" cy="6191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en-US" altLang="en-US" sz="5400" b="1" dirty="0">
                <a:solidFill>
                  <a:schemeClr val="accent1"/>
                </a:solidFill>
              </a:rPr>
              <a:t>Our value proposition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endParaRPr lang="en-US" altLang="en-US" sz="900" b="1" i="1" dirty="0">
              <a:solidFill>
                <a:srgbClr val="00000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en-US" altLang="en-US" sz="4000" i="1" dirty="0">
                <a:solidFill>
                  <a:srgbClr val="000000"/>
                </a:solidFill>
              </a:rPr>
              <a:t>With a legacy of more than eighty years in the Houston business community, FEI Houston is a community for financial leaders to: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endParaRPr lang="en-US" altLang="en-US" sz="1000" i="1" dirty="0">
              <a:solidFill>
                <a:srgbClr val="000000"/>
              </a:solidFill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</a:pPr>
            <a:r>
              <a:rPr lang="en-US" altLang="en-US" sz="4400" dirty="0">
                <a:solidFill>
                  <a:srgbClr val="000000"/>
                </a:solidFill>
              </a:rPr>
              <a:t>Stay current and grow professionally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</a:pPr>
            <a:r>
              <a:rPr lang="en-US" altLang="en-US" sz="4400" dirty="0">
                <a:solidFill>
                  <a:srgbClr val="000000"/>
                </a:solidFill>
              </a:rPr>
              <a:t>Make connections that matter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</a:pPr>
            <a:r>
              <a:rPr lang="en-US" altLang="en-US" sz="4400" dirty="0">
                <a:solidFill>
                  <a:srgbClr val="000000"/>
                </a:solidFill>
              </a:rPr>
              <a:t>Influence financial standards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</a:pPr>
            <a:r>
              <a:rPr lang="en-US" altLang="en-US" sz="4400" dirty="0">
                <a:solidFill>
                  <a:srgbClr val="000000"/>
                </a:solidFill>
              </a:rPr>
              <a:t>Give back to future leaders, our community, and the profession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3FBA9-FC32-2B48-9E34-71B4202CDCF9}"/>
              </a:ext>
            </a:extLst>
          </p:cNvPr>
          <p:cNvSpPr txBox="1"/>
          <p:nvPr/>
        </p:nvSpPr>
        <p:spPr>
          <a:xfrm>
            <a:off x="424868" y="988768"/>
            <a:ext cx="10243132" cy="250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FEI’s Mission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a typeface="Times New Roman" panose="02020603050405020304" pitchFamily="18" charset="0"/>
                <a:cs typeface="Times New Roman" panose="02020603050405020304" pitchFamily="18" charset="0"/>
              </a:rPr>
              <a:t>To advance the success of financial leaders, their organizations, and the profession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C6266BEB-AB29-7D53-CDBF-C1B47333B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5710" y="4934941"/>
            <a:ext cx="3521750" cy="37137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 defTabSz="137160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b="1" i="1" dirty="0">
                <a:solidFill>
                  <a:schemeClr val="accent1"/>
                </a:solidFill>
              </a:rPr>
              <a:t>Let’s Solve Business Together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40A0E8A-6E10-3222-7B86-383EABB83D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97656" y="807651"/>
            <a:ext cx="7046287" cy="31928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D51232-C7FF-2672-F89E-E7D69AE67090}"/>
              </a:ext>
            </a:extLst>
          </p:cNvPr>
          <p:cNvSpPr txBox="1"/>
          <p:nvPr/>
        </p:nvSpPr>
        <p:spPr>
          <a:xfrm>
            <a:off x="13182600" y="3629520"/>
            <a:ext cx="4724400" cy="370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CEED85-F697-ADD8-01AA-F99E7734EA11}"/>
              </a:ext>
            </a:extLst>
          </p:cNvPr>
          <p:cNvCxnSpPr>
            <a:cxnSpLocks/>
          </p:cNvCxnSpPr>
          <p:nvPr/>
        </p:nvCxnSpPr>
        <p:spPr>
          <a:xfrm flipV="1">
            <a:off x="493839" y="3543300"/>
            <a:ext cx="16727361" cy="35638"/>
          </a:xfrm>
          <a:prstGeom prst="line">
            <a:avLst/>
          </a:prstGeom>
          <a:ln w="1016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27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 sz="27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92200" y="-11"/>
            <a:ext cx="838200" cy="6746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88405" y="943242"/>
            <a:ext cx="4198308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1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57151" b="45213"/>
          <a:stretch>
            <a:fillRect/>
          </a:stretch>
        </p:blipFill>
        <p:spPr>
          <a:xfrm>
            <a:off x="166546" y="81759"/>
            <a:ext cx="654590" cy="5084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687800" y="-4"/>
            <a:ext cx="1600197" cy="14097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97864B4-40B8-B299-0E3B-2957CC2BD943}"/>
              </a:ext>
            </a:extLst>
          </p:cNvPr>
          <p:cNvSpPr txBox="1"/>
          <p:nvPr/>
        </p:nvSpPr>
        <p:spPr>
          <a:xfrm>
            <a:off x="166546" y="644100"/>
            <a:ext cx="17378565" cy="8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2026-2027 Chapter Leaders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E2021F-2953-8879-C2C9-F3EF192F5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426" y="1575701"/>
            <a:ext cx="8942543" cy="8496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President	</a:t>
            </a:r>
            <a:r>
              <a:rPr lang="en-US" dirty="0"/>
              <a:t>				Paul Marsh</a:t>
            </a:r>
          </a:p>
          <a:p>
            <a:pPr marL="0" indent="0">
              <a:buNone/>
            </a:pPr>
            <a:r>
              <a:rPr lang="en-US" b="1" dirty="0"/>
              <a:t>President-Elect	</a:t>
            </a:r>
            <a:r>
              <a:rPr lang="en-US" dirty="0"/>
              <a:t>			Tracy Tyler</a:t>
            </a:r>
          </a:p>
          <a:p>
            <a:pPr marL="0" indent="0">
              <a:buNone/>
            </a:pPr>
            <a:r>
              <a:rPr lang="en-US" b="1" dirty="0"/>
              <a:t>Immediate Past President</a:t>
            </a:r>
            <a:r>
              <a:rPr lang="en-US" dirty="0"/>
              <a:t>		Mark Petersen</a:t>
            </a:r>
          </a:p>
          <a:p>
            <a:pPr marL="0" indent="0">
              <a:buNone/>
            </a:pPr>
            <a:r>
              <a:rPr lang="en-US" b="1" dirty="0"/>
              <a:t>Treasurer	</a:t>
            </a:r>
            <a:r>
              <a:rPr lang="en-US" dirty="0"/>
              <a:t>				Kristie Ondracek</a:t>
            </a:r>
          </a:p>
          <a:p>
            <a:pPr marL="0" indent="0">
              <a:buNone/>
            </a:pPr>
            <a:r>
              <a:rPr lang="en-US" b="1" dirty="0"/>
              <a:t>Secretary	</a:t>
            </a:r>
            <a:r>
              <a:rPr lang="en-US" dirty="0"/>
              <a:t>				Molly Pryor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/>
              <a:t>2025-2028 	</a:t>
            </a:r>
            <a:r>
              <a:rPr lang="en-US" dirty="0"/>
              <a:t>				Alan Gahm</a:t>
            </a:r>
          </a:p>
          <a:p>
            <a:pPr marL="0" indent="0">
              <a:buNone/>
            </a:pPr>
            <a:r>
              <a:rPr lang="en-US" dirty="0"/>
              <a:t>						Vanessa Scott</a:t>
            </a:r>
          </a:p>
          <a:p>
            <a:pPr marL="0" indent="0">
              <a:buNone/>
            </a:pPr>
            <a:r>
              <a:rPr lang="en-US" dirty="0"/>
              <a:t>						Karen David-Green</a:t>
            </a:r>
          </a:p>
          <a:p>
            <a:pPr marL="0" indent="0">
              <a:buNone/>
            </a:pPr>
            <a:r>
              <a:rPr lang="en-US" b="1" dirty="0"/>
              <a:t>2024-2027	</a:t>
            </a:r>
            <a:r>
              <a:rPr lang="en-US" dirty="0"/>
              <a:t>				Kirk Sprunger</a:t>
            </a:r>
          </a:p>
          <a:p>
            <a:pPr marL="0" indent="0">
              <a:buNone/>
            </a:pPr>
            <a:r>
              <a:rPr lang="en-US" dirty="0"/>
              <a:t>						Rita Carroll	</a:t>
            </a:r>
          </a:p>
          <a:p>
            <a:pPr marL="0" indent="0">
              <a:buNone/>
            </a:pPr>
            <a:r>
              <a:rPr lang="en-US" dirty="0"/>
              <a:t>						Steve </a:t>
            </a:r>
            <a:r>
              <a:rPr lang="en-US" dirty="0" err="1"/>
              <a:t>Abercia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2023-2026	</a:t>
            </a:r>
            <a:r>
              <a:rPr lang="en-US" dirty="0"/>
              <a:t>				Allen Gibson</a:t>
            </a:r>
          </a:p>
          <a:p>
            <a:pPr marL="0" indent="0">
              <a:buNone/>
            </a:pPr>
            <a:r>
              <a:rPr lang="en-US" dirty="0"/>
              <a:t>						Joan Lu</a:t>
            </a:r>
          </a:p>
          <a:p>
            <a:pPr marL="0" indent="0">
              <a:buNone/>
            </a:pPr>
            <a:r>
              <a:rPr lang="en-US" dirty="0"/>
              <a:t>						Laura Fulton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94A34A-60F4-5ACA-CCAF-D1BB460A1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0" y="1638300"/>
            <a:ext cx="7848600" cy="8496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600" b="1" dirty="0"/>
              <a:t>Membership 	</a:t>
            </a:r>
            <a:r>
              <a:rPr lang="en-US" sz="2600" dirty="0"/>
              <a:t>			Rex Holmes</a:t>
            </a:r>
          </a:p>
          <a:p>
            <a:pPr marL="0" indent="0">
              <a:buNone/>
            </a:pPr>
            <a:r>
              <a:rPr lang="en-US" sz="2600" dirty="0"/>
              <a:t>					Rita Reed</a:t>
            </a:r>
          </a:p>
          <a:p>
            <a:pPr marL="0" indent="0">
              <a:buNone/>
            </a:pPr>
            <a:r>
              <a:rPr lang="en-US" sz="2600" b="1" dirty="0"/>
              <a:t>Programing &amp; Events</a:t>
            </a:r>
            <a:r>
              <a:rPr lang="en-US" sz="2600" dirty="0"/>
              <a:t>		Joan Lu</a:t>
            </a:r>
          </a:p>
          <a:p>
            <a:pPr marL="0" indent="0">
              <a:buNone/>
            </a:pPr>
            <a:r>
              <a:rPr lang="en-US" sz="2600" dirty="0"/>
              <a:t>					Monica Calderon</a:t>
            </a:r>
          </a:p>
          <a:p>
            <a:pPr marL="0" indent="0">
              <a:buNone/>
            </a:pPr>
            <a:r>
              <a:rPr lang="en-US" sz="2600" b="1" dirty="0"/>
              <a:t>Strategic Partners	</a:t>
            </a:r>
            <a:r>
              <a:rPr lang="en-US" sz="2600" dirty="0"/>
              <a:t>		Mark Kerr</a:t>
            </a:r>
          </a:p>
          <a:p>
            <a:pPr marL="0" indent="0">
              <a:buNone/>
            </a:pPr>
            <a:r>
              <a:rPr lang="en-US" sz="2600" dirty="0"/>
              <a:t>					Maurice Nassar</a:t>
            </a:r>
          </a:p>
          <a:p>
            <a:pPr marL="0" indent="0">
              <a:buNone/>
            </a:pPr>
            <a:r>
              <a:rPr lang="en-US" sz="2600" b="1" dirty="0"/>
              <a:t>Women of FEI	</a:t>
            </a:r>
            <a:r>
              <a:rPr lang="en-US" sz="2600" dirty="0"/>
              <a:t>		Evelyn Angelle</a:t>
            </a:r>
          </a:p>
          <a:p>
            <a:pPr marL="0" indent="0">
              <a:buNone/>
            </a:pPr>
            <a:r>
              <a:rPr lang="en-US" sz="2600" b="1" dirty="0"/>
              <a:t>Mentoring</a:t>
            </a:r>
            <a:r>
              <a:rPr lang="en-US" sz="2600" dirty="0"/>
              <a:t>				Johnnie Williams</a:t>
            </a:r>
          </a:p>
          <a:p>
            <a:pPr marL="0" indent="0">
              <a:buNone/>
            </a:pPr>
            <a:r>
              <a:rPr lang="en-US" sz="2600" dirty="0"/>
              <a:t>					Candus Hinderer</a:t>
            </a:r>
          </a:p>
          <a:p>
            <a:pPr marL="0" indent="0">
              <a:buNone/>
            </a:pPr>
            <a:r>
              <a:rPr lang="en-US" sz="2600" b="1" dirty="0"/>
              <a:t>Academic Relations</a:t>
            </a:r>
            <a:r>
              <a:rPr lang="en-US" sz="2600" dirty="0"/>
              <a:t>			Steve Abercia</a:t>
            </a:r>
          </a:p>
          <a:p>
            <a:pPr marL="0" indent="0">
              <a:buNone/>
            </a:pPr>
            <a:r>
              <a:rPr lang="en-US" sz="2600" dirty="0"/>
              <a:t>					Deborah Sprunger</a:t>
            </a:r>
          </a:p>
          <a:p>
            <a:pPr marL="0" indent="0">
              <a:buNone/>
            </a:pPr>
            <a:r>
              <a:rPr lang="en-US" sz="2600" b="1" dirty="0"/>
              <a:t>CFO University</a:t>
            </a:r>
            <a:r>
              <a:rPr lang="en-US" sz="2600" dirty="0"/>
              <a:t>			Andrew </a:t>
            </a:r>
            <a:r>
              <a:rPr lang="en-US" sz="2600" dirty="0" err="1"/>
              <a:t>Nobbay</a:t>
            </a:r>
            <a:endParaRPr lang="en-US" sz="2600" dirty="0"/>
          </a:p>
          <a:p>
            <a:pPr marL="0" indent="0" algn="ctr">
              <a:buNone/>
            </a:pPr>
            <a:r>
              <a:rPr lang="en-US" b="1" dirty="0"/>
              <a:t>Member Engagement Leaders</a:t>
            </a:r>
          </a:p>
          <a:p>
            <a:pPr marL="0" indent="0">
              <a:buNone/>
            </a:pPr>
            <a:r>
              <a:rPr lang="en-US" sz="2600" b="1" dirty="0"/>
              <a:t>FEI National 	</a:t>
            </a:r>
            <a:r>
              <a:rPr lang="en-US" sz="2600" dirty="0"/>
              <a:t>			Ann </a:t>
            </a:r>
            <a:r>
              <a:rPr lang="en-US" sz="2600" dirty="0" err="1"/>
              <a:t>Kaesermann</a:t>
            </a:r>
            <a:endParaRPr lang="en-US" sz="2600" dirty="0"/>
          </a:p>
          <a:p>
            <a:pPr marL="0" indent="0">
              <a:buNone/>
            </a:pPr>
            <a:r>
              <a:rPr lang="en-US" sz="2600" b="1" dirty="0"/>
              <a:t>Greater Houston Partnership	</a:t>
            </a:r>
            <a:r>
              <a:rPr lang="en-US" sz="2600" dirty="0"/>
              <a:t>Mark Vise</a:t>
            </a:r>
          </a:p>
          <a:p>
            <a:pPr marL="0" indent="0">
              <a:buNone/>
            </a:pPr>
            <a:r>
              <a:rPr lang="en-US" sz="2600" b="1" dirty="0"/>
              <a:t>Houston Federal Reserve</a:t>
            </a:r>
            <a:r>
              <a:rPr lang="en-US" sz="2600" dirty="0"/>
              <a:t>		Molly Pryor</a:t>
            </a:r>
          </a:p>
          <a:p>
            <a:pPr marL="0" indent="0">
              <a:buNone/>
            </a:pPr>
            <a:r>
              <a:rPr lang="en-US" sz="2600" b="1" dirty="0"/>
              <a:t>FEI Scholarship Foundation</a:t>
            </a:r>
            <a:r>
              <a:rPr lang="en-US" sz="2600" dirty="0"/>
              <a:t>	Rita Carrol</a:t>
            </a:r>
          </a:p>
          <a:p>
            <a:pPr marL="0" indent="0">
              <a:buNone/>
            </a:pPr>
            <a:br>
              <a:rPr lang="en-US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E0147E2-E5A0-D1A2-07A2-03D35ECD6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111B2-EA21-D733-8554-5E8ADAD1D34F}"/>
              </a:ext>
            </a:extLst>
          </p:cNvPr>
          <p:cNvSpPr/>
          <p:nvPr/>
        </p:nvSpPr>
        <p:spPr>
          <a:xfrm>
            <a:off x="3581813" y="1638300"/>
            <a:ext cx="2209799" cy="45720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>
                  <a:solidFill>
                    <a:schemeClr val="bg1"/>
                  </a:solidFill>
                </a:ln>
              </a:rPr>
              <a:t>Officers: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6242F6-300A-D78D-881D-CED094AED609}"/>
              </a:ext>
            </a:extLst>
          </p:cNvPr>
          <p:cNvSpPr/>
          <p:nvPr/>
        </p:nvSpPr>
        <p:spPr>
          <a:xfrm>
            <a:off x="3124612" y="4796066"/>
            <a:ext cx="3124200" cy="45720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>
                  <a:solidFill>
                    <a:schemeClr val="bg1"/>
                  </a:solidFill>
                </a:ln>
              </a:rPr>
              <a:t>Board of Directors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E2C28-F058-E33D-CF8D-44391065D97D}"/>
              </a:ext>
            </a:extLst>
          </p:cNvPr>
          <p:cNvSpPr/>
          <p:nvPr/>
        </p:nvSpPr>
        <p:spPr>
          <a:xfrm>
            <a:off x="12325916" y="1638300"/>
            <a:ext cx="3200401" cy="45720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>
                  <a:solidFill>
                    <a:schemeClr val="bg1"/>
                  </a:solidFill>
                </a:ln>
              </a:rPr>
              <a:t>Committee Chairs 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039F3FA6-57C2-6A14-E7A6-0553B41C0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B9965BD2-49D4-D19F-02C8-4173B290F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9B3FA85A-3F24-E6FA-7786-B919EAE88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07" y="485487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92200" y="-11"/>
            <a:ext cx="838200" cy="6746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545" y="150461"/>
            <a:ext cx="4198308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1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011967" y="3196583"/>
            <a:ext cx="1695378" cy="842228"/>
            <a:chOff x="0" y="-28575"/>
            <a:chExt cx="2260504" cy="1122973"/>
          </a:xfrm>
        </p:grpSpPr>
        <p:sp>
          <p:nvSpPr>
            <p:cNvPr id="6" name="TextBox 6"/>
            <p:cNvSpPr txBox="1"/>
            <p:nvPr/>
          </p:nvSpPr>
          <p:spPr>
            <a:xfrm>
              <a:off x="0" y="492694"/>
              <a:ext cx="2260504" cy="601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Peter F. Drucker - “The purpose of business is to create and keep a customer”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60504" cy="28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BRANDING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91346" y="3196661"/>
            <a:ext cx="1695378" cy="842228"/>
            <a:chOff x="0" y="-28575"/>
            <a:chExt cx="2260504" cy="1122973"/>
          </a:xfrm>
        </p:grpSpPr>
        <p:sp>
          <p:nvSpPr>
            <p:cNvPr id="9" name="TextBox 9"/>
            <p:cNvSpPr txBox="1"/>
            <p:nvPr/>
          </p:nvSpPr>
          <p:spPr>
            <a:xfrm>
              <a:off x="0" y="492694"/>
              <a:ext cx="2260504" cy="601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60504" cy="28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MARKETING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57308" y="3196662"/>
            <a:ext cx="1695378" cy="1062170"/>
            <a:chOff x="0" y="-28575"/>
            <a:chExt cx="2260504" cy="141622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85949"/>
              <a:ext cx="2260504" cy="601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260504" cy="59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PUBLIC RELATIONS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57151" b="45213"/>
          <a:stretch>
            <a:fillRect/>
          </a:stretch>
        </p:blipFill>
        <p:spPr>
          <a:xfrm>
            <a:off x="166546" y="81759"/>
            <a:ext cx="654590" cy="5084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687800" y="-4"/>
            <a:ext cx="1600197" cy="1409705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F2E7A3-AE10-4ABA-92FE-C6587F7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1"/>
            <a:ext cx="2133600" cy="365126"/>
          </a:xfrm>
        </p:spPr>
        <p:txBody>
          <a:bodyPr/>
          <a:lstStyle/>
          <a:p>
            <a:fld id="{B6F15528-21DE-4FAA-801E-634DDDAF4B2B}" type="slidenum">
              <a:rPr lang="en-US" sz="2000" b="1">
                <a:latin typeface="Montserrat Light" panose="020B0604020202020204" charset="0"/>
              </a:rPr>
              <a:pPr/>
              <a:t>5</a:t>
            </a:fld>
            <a:endParaRPr lang="en-US" sz="2000" b="1" dirty="0">
              <a:latin typeface="Montserrat Light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B501F3-175F-B295-7172-16387A5751FD}"/>
              </a:ext>
            </a:extLst>
          </p:cNvPr>
          <p:cNvSpPr txBox="1"/>
          <p:nvPr/>
        </p:nvSpPr>
        <p:spPr>
          <a:xfrm>
            <a:off x="180400" y="1115997"/>
            <a:ext cx="17378565" cy="1036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FEI MEMBERSHIP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6BBFAA-686A-32EF-7D85-0A88578E74BA}"/>
              </a:ext>
            </a:extLst>
          </p:cNvPr>
          <p:cNvSpPr txBox="1"/>
          <p:nvPr/>
        </p:nvSpPr>
        <p:spPr>
          <a:xfrm>
            <a:off x="905868" y="2749238"/>
            <a:ext cx="164762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2"/>
                </a:solidFill>
              </a:rPr>
              <a:t>OVER 170 EXECUTIVE MEMBERS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2"/>
                </a:solidFill>
              </a:rPr>
              <a:t>WITH OVER 120 COMPANY AFFILIATIONS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2"/>
                </a:solidFill>
              </a:rPr>
              <a:t>FROM LARGE TO SMALL AND MEDIUM BUSINESS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2"/>
                </a:solidFill>
              </a:rPr>
              <a:t>ACROSS ALL FINANICAL FUNCTIONS</a:t>
            </a:r>
          </a:p>
          <a:p>
            <a:r>
              <a:rPr lang="en-US" sz="5400" dirty="0">
                <a:solidFill>
                  <a:schemeClr val="tx2"/>
                </a:solidFill>
              </a:rPr>
              <a:t>    (CFOs, CAO’s, Board Members, Treasurers, Controllers,</a:t>
            </a:r>
          </a:p>
          <a:p>
            <a:r>
              <a:rPr lang="en-US" sz="5400" dirty="0">
                <a:solidFill>
                  <a:schemeClr val="tx2"/>
                </a:solidFill>
              </a:rPr>
              <a:t>     Directors</a:t>
            </a:r>
            <a:r>
              <a:rPr lang="en-US" sz="6000" dirty="0">
                <a:solidFill>
                  <a:schemeClr val="tx2"/>
                </a:solidFill>
              </a:rPr>
              <a:t>...)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4474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FEE08-6D4E-1FFD-C0C7-ECA67A09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A1ACBFA-ECCC-EAD2-3584-2C82E7FAC0AF}"/>
              </a:ext>
            </a:extLst>
          </p:cNvPr>
          <p:cNvSpPr/>
          <p:nvPr/>
        </p:nvSpPr>
        <p:spPr>
          <a:xfrm>
            <a:off x="0" y="-26976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A5EE3C5-00E5-9E66-9AFF-DFC89F309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764000" y="114301"/>
            <a:ext cx="838200" cy="67467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3A6ED87-437D-C983-9C95-69D467D053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151" b="45213"/>
          <a:stretch>
            <a:fillRect/>
          </a:stretch>
        </p:blipFill>
        <p:spPr>
          <a:xfrm>
            <a:off x="166545" y="81759"/>
            <a:ext cx="654589" cy="508494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8EA73973-8CCE-8329-FA60-677BAA59C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687803" y="-11521"/>
            <a:ext cx="1600197" cy="14097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CFBAEE7-E18F-378D-A178-AB230A11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B7B7E-CE1D-A0E6-956C-5AAD622D3E0A}"/>
              </a:ext>
            </a:extLst>
          </p:cNvPr>
          <p:cNvSpPr txBox="1"/>
          <p:nvPr/>
        </p:nvSpPr>
        <p:spPr>
          <a:xfrm>
            <a:off x="3429000" y="712898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cs typeface="Times New Roman" panose="02020603050405020304" pitchFamily="18" charset="0"/>
              </a:rPr>
              <a:t>FEI Houston Member Affiliated Companies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681B8-39B9-12EF-0848-66661063DEBD}"/>
              </a:ext>
            </a:extLst>
          </p:cNvPr>
          <p:cNvSpPr txBox="1"/>
          <p:nvPr/>
        </p:nvSpPr>
        <p:spPr>
          <a:xfrm>
            <a:off x="768252" y="1409793"/>
            <a:ext cx="5321495" cy="9156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A&amp;K Financial Consulting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Action Gypsum Supply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Advanced Sealing Technologies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Alpha Measurement Solutions,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Amazon.com, Inc.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American Bureau of Shipping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American Infrastructure Group Inc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Arcus Advisors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ArmorWorks Holdings, Inc.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BDO USA, LLP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Biorasi,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BioUrja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 Trading,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Blue Bell Creameries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Brett C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Clapsaddle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venir Next LT Pro Light" panose="020B03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Bridgepoint Consulting,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Bridgeway Capital Management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Bristow Group, Inc.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BullseyeEngagement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BW Energy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Caterpillar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CenterPoint Energy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Centricity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Chiron Financial Advisors,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Cirrus Advisory Services,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Confiable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 CFO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Congruent Advisory Services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ConocoPhillips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Cyanco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venir Next LT Pro Light" panose="020B03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Delek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 US Holdings, Inc.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Dickson Industries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8B532-7697-AD28-F728-3B5CA4FD5B80}"/>
              </a:ext>
            </a:extLst>
          </p:cNvPr>
          <p:cNvSpPr txBox="1"/>
          <p:nvPr/>
        </p:nvSpPr>
        <p:spPr>
          <a:xfrm>
            <a:off x="9566299" y="1409793"/>
            <a:ext cx="4683171" cy="974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Avenir Next LT Pro Light" panose="020B0304020202020204" pitchFamily="34" charset="0"/>
              </a:rPr>
              <a:t>Kodiak Gas Services, LLC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L.C.M. Advisors LLC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Liberty Lift Solutions LLC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Luby's</a:t>
            </a:r>
            <a:r>
              <a:rPr lang="en-US" sz="1900" b="1" dirty="0">
                <a:latin typeface="Avenir Next LT Pro Light" panose="020B0304020202020204" pitchFamily="34" charset="0"/>
              </a:rPr>
              <a:t> Culinary Services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Lukoil Pan Americas LLC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McCoy Rockford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McNair Interests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Medaire</a:t>
            </a:r>
            <a:endParaRPr lang="en-US" sz="1900" b="1" dirty="0">
              <a:latin typeface="Avenir Next LT Pro Light" panose="020B0304020202020204" pitchFamily="34" charset="0"/>
            </a:endParaRPr>
          </a:p>
          <a:p>
            <a:r>
              <a:rPr lang="en-US" sz="1900" b="1" dirty="0">
                <a:latin typeface="Avenir Next LT Pro Light" panose="020B0304020202020204" pitchFamily="34" charset="0"/>
              </a:rPr>
              <a:t>Microsoft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Mobil Steel International, Inc.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MRC Global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myDNA</a:t>
            </a:r>
            <a:r>
              <a:rPr lang="en-US" sz="1900" b="1" dirty="0">
                <a:latin typeface="Avenir Next LT Pro Light" panose="020B0304020202020204" pitchFamily="34" charset="0"/>
              </a:rPr>
              <a:t>, Inc.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NET Power Inc.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Nexus Water Group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NRI NextGen Acquisition Corp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Occidental Petroleum Corporation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Octopus Energy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Omni Powertrain Group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Pacific Coast Energy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Park Lawn Corporation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Persefoni</a:t>
            </a:r>
            <a:endParaRPr lang="en-US" sz="1900" b="1" dirty="0">
              <a:latin typeface="Avenir Next LT Pro Light" panose="020B0304020202020204" pitchFamily="34" charset="0"/>
            </a:endParaRPr>
          </a:p>
          <a:p>
            <a:r>
              <a:rPr lang="en-US" sz="1900" b="1" dirty="0">
                <a:latin typeface="Avenir Next LT Pro Light" panose="020B0304020202020204" pitchFamily="34" charset="0"/>
              </a:rPr>
              <a:t>PNC Bank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Port of Houston Authority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Prairie View A&amp;M University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PSS Industrial Group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RG Miller Engineers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SDB Trade International, LP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Seadrill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SeatonHill</a:t>
            </a:r>
            <a:r>
              <a:rPr lang="en-US" sz="1900" b="1" dirty="0">
                <a:latin typeface="Avenir Next LT Pro Light" panose="020B0304020202020204" pitchFamily="34" charset="0"/>
              </a:rPr>
              <a:t> Partners, LP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ServiceNow, Inc.</a:t>
            </a:r>
          </a:p>
          <a:p>
            <a:endParaRPr lang="en-US" sz="1900" b="1" dirty="0">
              <a:latin typeface="Avenir Next LT Pro Light" panose="020B0304020202020204" pitchFamily="34" charset="0"/>
            </a:endParaRPr>
          </a:p>
          <a:p>
            <a:endParaRPr lang="en-US" sz="1900" b="1" dirty="0">
              <a:latin typeface="Avenir Next LT Pro Light" panose="020B0304020202020204" pitchFamily="34" charset="0"/>
            </a:endParaRPr>
          </a:p>
          <a:p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B259E-60EA-EA2E-8559-DF252A9C8B01}"/>
              </a:ext>
            </a:extLst>
          </p:cNvPr>
          <p:cNvSpPr txBox="1"/>
          <p:nvPr/>
        </p:nvSpPr>
        <p:spPr>
          <a:xfrm>
            <a:off x="13475311" y="1404246"/>
            <a:ext cx="5822476" cy="7986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Avenir Next LT Pro Light" panose="020B0304020202020204" pitchFamily="34" charset="0"/>
              </a:rPr>
              <a:t>Shell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Siemens Industry, Inc.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Sirius Solutions LLLP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Sitio Royalties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Solugen</a:t>
            </a:r>
            <a:endParaRPr lang="en-US" sz="1900" b="1" dirty="0">
              <a:latin typeface="Avenir Next LT Pro Light" panose="020B0304020202020204" pitchFamily="34" charset="0"/>
            </a:endParaRP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SPC Health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Stewart Title Guaranty Company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Strake Jesuit College Preparatory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Targa Resources Corp.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Taurus Industrial Group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TC Energy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Texas Capital Bank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Texas Southern University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Texas United Corporation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The ITEX Group LLC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The Mosaic Company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ThirdWave</a:t>
            </a:r>
            <a:r>
              <a:rPr lang="en-US" sz="1900" b="1" dirty="0">
                <a:latin typeface="Avenir Next LT Pro Light" panose="020B0304020202020204" pitchFamily="34" charset="0"/>
              </a:rPr>
              <a:t> Partners, LLC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Trenergy</a:t>
            </a:r>
            <a:r>
              <a:rPr lang="en-US" sz="1900" b="1" dirty="0">
                <a:latin typeface="Avenir Next LT Pro Light" panose="020B0304020202020204" pitchFamily="34" charset="0"/>
              </a:rPr>
              <a:t> Incorporated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United Initiators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Universal Weather and Aviation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University of Houston - Downtown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US Med-Equip, LLC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Vinmar</a:t>
            </a:r>
            <a:r>
              <a:rPr lang="en-US" sz="1900" b="1" dirty="0">
                <a:latin typeface="Avenir Next LT Pro Light" panose="020B0304020202020204" pitchFamily="34" charset="0"/>
              </a:rPr>
              <a:t> International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WNG Consulting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WN Global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Wolf Companies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Yokogawa Corporation of </a:t>
            </a:r>
            <a:r>
              <a:rPr lang="en-US" sz="1900" b="1" dirty="0" err="1">
                <a:latin typeface="Avenir Next LT Pro Light" panose="020B0304020202020204" pitchFamily="34" charset="0"/>
              </a:rPr>
              <a:t>Americ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6DFE1-A7A5-7042-01FF-C98A6CAE4222}"/>
              </a:ext>
            </a:extLst>
          </p:cNvPr>
          <p:cNvSpPr txBox="1"/>
          <p:nvPr/>
        </p:nvSpPr>
        <p:spPr>
          <a:xfrm>
            <a:off x="4927056" y="1409793"/>
            <a:ext cx="5573827" cy="886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Distribution NOW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Doggett Equipment Services Group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E78 Partners,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ECF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Emergent Partners,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Empower Pharmacy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Encompass Lending Group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Exxon Mobil Corporation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Fenix Solutions,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Ferguson Alliance, LLC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Forum Energy Technologies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Girl Scouts of the San Jacinto Chapter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Global CFO Solutions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Goodman Financial Corporation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Gowan Inc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Green Valor Capital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Gunvor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 Group LTD</a:t>
            </a:r>
            <a:endParaRPr lang="en-US" sz="1900" b="1" dirty="0">
              <a:latin typeface="Avenir Next LT Pro Light" panose="020B0304020202020204" pitchFamily="34" charset="0"/>
            </a:endParaRP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H. S. Grace &amp; Company, Inc.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Harris County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Hart Energy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Hewlett Packard Enterprise Company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Hilcorp Energy Company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Hisco</a:t>
            </a:r>
            <a:endParaRPr lang="en-US" sz="1900" b="1" dirty="0">
              <a:latin typeface="Avenir Next LT Pro Light" panose="020B0304020202020204" pitchFamily="34" charset="0"/>
            </a:endParaRP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Honeywell</a:t>
            </a:r>
          </a:p>
          <a:p>
            <a:r>
              <a:rPr lang="en-US" sz="1900" b="1" dirty="0" err="1">
                <a:latin typeface="Avenir Next LT Pro Light" panose="020B0304020202020204" pitchFamily="34" charset="0"/>
              </a:rPr>
              <a:t>Hotaling</a:t>
            </a:r>
            <a:r>
              <a:rPr lang="en-US" sz="1900" b="1" dirty="0">
                <a:latin typeface="Avenir Next LT Pro Light" panose="020B0304020202020204" pitchFamily="34" charset="0"/>
              </a:rPr>
              <a:t> Insurance Services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Houston Dash &amp; Dynamo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Houston TSCPA Foundation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Houston Zoo, Inc.		</a:t>
            </a:r>
          </a:p>
          <a:p>
            <a:r>
              <a:rPr lang="en-US" sz="1900" b="1" dirty="0">
                <a:latin typeface="Avenir Next LT Pro Light" panose="020B0304020202020204" pitchFamily="34" charset="0"/>
              </a:rPr>
              <a:t>HP, Incorporated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venir Next LT Pro Light" panose="020B03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venir Next LT Pro Light" panose="020B0304020202020204" pitchFamily="34" charset="0"/>
              </a:rPr>
              <a:t>IMA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D6B4B-87DC-A8E7-5E12-A26C6EDB7B82}"/>
              </a:ext>
            </a:extLst>
          </p:cNvPr>
          <p:cNvSpPr txBox="1"/>
          <p:nvPr/>
        </p:nvSpPr>
        <p:spPr>
          <a:xfrm>
            <a:off x="15240000" y="78897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(As of 2/01/25)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A030F-42E6-A7F3-9951-2C7908EE7604}"/>
              </a:ext>
            </a:extLst>
          </p:cNvPr>
          <p:cNvSpPr txBox="1"/>
          <p:nvPr/>
        </p:nvSpPr>
        <p:spPr>
          <a:xfrm>
            <a:off x="14846911" y="1110993"/>
            <a:ext cx="283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Excludes Board Affiliations)</a:t>
            </a:r>
          </a:p>
        </p:txBody>
      </p:sp>
    </p:spTree>
    <p:extLst>
      <p:ext uri="{BB962C8B-B14F-4D97-AF65-F5344CB8AC3E}">
        <p14:creationId xmlns:p14="http://schemas.microsoft.com/office/powerpoint/2010/main" val="369609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D4F4F-944D-1A24-1474-B9821958B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C1AC887-99C5-73A3-3C8D-D7E66095EC36}"/>
              </a:ext>
            </a:extLst>
          </p:cNvPr>
          <p:cNvSpPr/>
          <p:nvPr/>
        </p:nvSpPr>
        <p:spPr>
          <a:xfrm>
            <a:off x="0" y="0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1C2951C-6356-BD2D-4C96-B3180DADA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92200" y="-11"/>
            <a:ext cx="838200" cy="674676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B91ECFC4-29A0-3159-3F3D-54D61D351F59}"/>
              </a:ext>
            </a:extLst>
          </p:cNvPr>
          <p:cNvSpPr txBox="1"/>
          <p:nvPr/>
        </p:nvSpPr>
        <p:spPr>
          <a:xfrm>
            <a:off x="166545" y="150461"/>
            <a:ext cx="4198308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 spc="521" dirty="0">
                <a:solidFill>
                  <a:srgbClr val="FFFFFF"/>
                </a:solidFill>
                <a:latin typeface="Montserrat Light"/>
              </a:rPr>
              <a:t>FEI HOUSTON 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E87D877-2B1D-0598-D895-5ADDFDE68E85}"/>
              </a:ext>
            </a:extLst>
          </p:cNvPr>
          <p:cNvGrpSpPr/>
          <p:nvPr/>
        </p:nvGrpSpPr>
        <p:grpSpPr>
          <a:xfrm>
            <a:off x="6011967" y="3196583"/>
            <a:ext cx="1695378" cy="842228"/>
            <a:chOff x="0" y="-28575"/>
            <a:chExt cx="2260504" cy="112297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FD3A904-561B-E9A1-B06C-C7C5E917C40C}"/>
                </a:ext>
              </a:extLst>
            </p:cNvPr>
            <p:cNvSpPr txBox="1"/>
            <p:nvPr/>
          </p:nvSpPr>
          <p:spPr>
            <a:xfrm>
              <a:off x="0" y="492694"/>
              <a:ext cx="2260504" cy="601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Peter F. Drucker - “The purpose of business is to create and keep a customer”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E6A277B-F4D6-7AB1-D569-8A50C7179D8E}"/>
                </a:ext>
              </a:extLst>
            </p:cNvPr>
            <p:cNvSpPr txBox="1"/>
            <p:nvPr/>
          </p:nvSpPr>
          <p:spPr>
            <a:xfrm>
              <a:off x="0" y="-28575"/>
              <a:ext cx="2260504" cy="28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BRANDING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8A9CBA8-BD28-13B2-88E9-E2D6CB0FF4AB}"/>
              </a:ext>
            </a:extLst>
          </p:cNvPr>
          <p:cNvGrpSpPr/>
          <p:nvPr/>
        </p:nvGrpSpPr>
        <p:grpSpPr>
          <a:xfrm>
            <a:off x="8291346" y="3196661"/>
            <a:ext cx="1695378" cy="842228"/>
            <a:chOff x="0" y="-28575"/>
            <a:chExt cx="2260504" cy="112297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76B2AB1-0320-DAA0-70EA-03565BB8A335}"/>
                </a:ext>
              </a:extLst>
            </p:cNvPr>
            <p:cNvSpPr txBox="1"/>
            <p:nvPr/>
          </p:nvSpPr>
          <p:spPr>
            <a:xfrm>
              <a:off x="0" y="492694"/>
              <a:ext cx="2260504" cy="601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F2BC0F1-E0FC-CF91-A93B-E335EC326EA7}"/>
                </a:ext>
              </a:extLst>
            </p:cNvPr>
            <p:cNvSpPr txBox="1"/>
            <p:nvPr/>
          </p:nvSpPr>
          <p:spPr>
            <a:xfrm>
              <a:off x="0" y="-28575"/>
              <a:ext cx="2260504" cy="28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MARKETING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C150BF8-27EE-F834-3F10-8939A5B97A8D}"/>
              </a:ext>
            </a:extLst>
          </p:cNvPr>
          <p:cNvGrpSpPr/>
          <p:nvPr/>
        </p:nvGrpSpPr>
        <p:grpSpPr>
          <a:xfrm>
            <a:off x="10557308" y="3196662"/>
            <a:ext cx="1695378" cy="1062170"/>
            <a:chOff x="0" y="-28575"/>
            <a:chExt cx="2260504" cy="1416227"/>
          </a:xfrm>
        </p:grpSpPr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E447AA0-3BAD-D539-11E5-949B64CBD874}"/>
                </a:ext>
              </a:extLst>
            </p:cNvPr>
            <p:cNvSpPr txBox="1"/>
            <p:nvPr/>
          </p:nvSpPr>
          <p:spPr>
            <a:xfrm>
              <a:off x="0" y="785949"/>
              <a:ext cx="2260504" cy="601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"/>
                </a:lnSpc>
              </a:pPr>
              <a:r>
                <a:rPr lang="en-US" sz="849" spc="59" dirty="0">
                  <a:solidFill>
                    <a:srgbClr val="FFFFFF"/>
                  </a:solidFill>
                  <a:latin typeface="Open Sans"/>
                </a:rPr>
                <a:t>John D. Rockefeller - “Don’t be afraid to give up the good to go for the great.”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19A2748-7FC0-3585-ED7F-5A9E43614FFD}"/>
                </a:ext>
              </a:extLst>
            </p:cNvPr>
            <p:cNvSpPr txBox="1"/>
            <p:nvPr/>
          </p:nvSpPr>
          <p:spPr>
            <a:xfrm>
              <a:off x="0" y="-28575"/>
              <a:ext cx="2260504" cy="59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2"/>
                </a:lnSpc>
              </a:pPr>
              <a:r>
                <a:rPr lang="en-US" sz="1274" spc="179" dirty="0">
                  <a:solidFill>
                    <a:srgbClr val="FFFFFF"/>
                  </a:solidFill>
                  <a:latin typeface="Open Sans Bold"/>
                </a:rPr>
                <a:t>PUBLIC RELATIONS</a:t>
              </a:r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7F168158-CF38-2F2C-247E-2C29456857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151" b="45213"/>
          <a:stretch>
            <a:fillRect/>
          </a:stretch>
        </p:blipFill>
        <p:spPr>
          <a:xfrm>
            <a:off x="166546" y="81759"/>
            <a:ext cx="654590" cy="508494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3652F46F-3EF1-37EF-1003-882B0ADB1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687800" y="-4"/>
            <a:ext cx="1600197" cy="1409705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82A7A4A-EB0F-3CB3-22CB-66F9A993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1"/>
            <a:ext cx="2133600" cy="365126"/>
          </a:xfrm>
        </p:spPr>
        <p:txBody>
          <a:bodyPr/>
          <a:lstStyle/>
          <a:p>
            <a:fld id="{B6F15528-21DE-4FAA-801E-634DDDAF4B2B}" type="slidenum">
              <a:rPr lang="en-US" sz="2000" b="1">
                <a:latin typeface="Montserrat Light" panose="020B0604020202020204" charset="0"/>
              </a:rPr>
              <a:pPr/>
              <a:t>7</a:t>
            </a:fld>
            <a:endParaRPr lang="en-US" sz="2000" b="1" dirty="0">
              <a:latin typeface="Montserrat Light" panose="020B060402020202020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037975-2029-448F-8716-AC54CCFA4713}"/>
              </a:ext>
            </a:extLst>
          </p:cNvPr>
          <p:cNvSpPr txBox="1"/>
          <p:nvPr/>
        </p:nvSpPr>
        <p:spPr>
          <a:xfrm>
            <a:off x="109333" y="647700"/>
            <a:ext cx="17378565" cy="8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Programming Calendar Framework (@ 24 Events)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DB4D376-AE5A-5A76-651E-4A1419DBD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418652"/>
              </p:ext>
            </p:extLst>
          </p:nvPr>
        </p:nvGraphicFramePr>
        <p:xfrm>
          <a:off x="821137" y="1562100"/>
          <a:ext cx="16171463" cy="854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209">
                  <a:extLst>
                    <a:ext uri="{9D8B030D-6E8A-4147-A177-3AD203B41FA5}">
                      <a16:colId xmlns:a16="http://schemas.microsoft.com/office/drawing/2014/main" val="4109631280"/>
                    </a:ext>
                  </a:extLst>
                </a:gridCol>
                <a:gridCol w="2310209">
                  <a:extLst>
                    <a:ext uri="{9D8B030D-6E8A-4147-A177-3AD203B41FA5}">
                      <a16:colId xmlns:a16="http://schemas.microsoft.com/office/drawing/2014/main" val="2407990950"/>
                    </a:ext>
                  </a:extLst>
                </a:gridCol>
                <a:gridCol w="2310209">
                  <a:extLst>
                    <a:ext uri="{9D8B030D-6E8A-4147-A177-3AD203B41FA5}">
                      <a16:colId xmlns:a16="http://schemas.microsoft.com/office/drawing/2014/main" val="1022830745"/>
                    </a:ext>
                  </a:extLst>
                </a:gridCol>
                <a:gridCol w="2310209">
                  <a:extLst>
                    <a:ext uri="{9D8B030D-6E8A-4147-A177-3AD203B41FA5}">
                      <a16:colId xmlns:a16="http://schemas.microsoft.com/office/drawing/2014/main" val="1730754612"/>
                    </a:ext>
                  </a:extLst>
                </a:gridCol>
                <a:gridCol w="2310209">
                  <a:extLst>
                    <a:ext uri="{9D8B030D-6E8A-4147-A177-3AD203B41FA5}">
                      <a16:colId xmlns:a16="http://schemas.microsoft.com/office/drawing/2014/main" val="1244317581"/>
                    </a:ext>
                  </a:extLst>
                </a:gridCol>
                <a:gridCol w="2310209">
                  <a:extLst>
                    <a:ext uri="{9D8B030D-6E8A-4147-A177-3AD203B41FA5}">
                      <a16:colId xmlns:a16="http://schemas.microsoft.com/office/drawing/2014/main" val="2477531757"/>
                    </a:ext>
                  </a:extLst>
                </a:gridCol>
                <a:gridCol w="2310209">
                  <a:extLst>
                    <a:ext uri="{9D8B030D-6E8A-4147-A177-3AD203B41FA5}">
                      <a16:colId xmlns:a16="http://schemas.microsoft.com/office/drawing/2014/main" val="2032314542"/>
                    </a:ext>
                  </a:extLst>
                </a:gridCol>
              </a:tblGrid>
              <a:tr h="59741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Monthly Chapter Dinner Mtgs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Summer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Women of FEI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CFO University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Special PD / Networking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Unique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080345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919860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Part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730342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 Fall K/O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 on Boards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Part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021955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Part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2357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096162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225509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January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Eve at Fed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668910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February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 AHD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 on Per Fin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Student Prog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749468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115977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724175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Spring Final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Golf Classic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186603"/>
                  </a:ext>
                </a:extLst>
              </a:tr>
              <a:tr h="597410">
                <a:tc>
                  <a:txBody>
                    <a:bodyPr/>
                    <a:lstStyle/>
                    <a:p>
                      <a:r>
                        <a:rPr lang="en-US" sz="2800" dirty="0"/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88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21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0065C-9F73-1392-ECE7-7B266D097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362A146-749B-0FEA-2FDA-DE4FC98138E1}"/>
              </a:ext>
            </a:extLst>
          </p:cNvPr>
          <p:cNvSpPr/>
          <p:nvPr/>
        </p:nvSpPr>
        <p:spPr>
          <a:xfrm>
            <a:off x="0" y="-26976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46C82AF-2AA5-AC96-40D9-683473859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764000" y="114301"/>
            <a:ext cx="838200" cy="67467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37B912E-4C56-6062-F277-2D5E76170B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151" b="45213"/>
          <a:stretch>
            <a:fillRect/>
          </a:stretch>
        </p:blipFill>
        <p:spPr>
          <a:xfrm>
            <a:off x="166545" y="81759"/>
            <a:ext cx="654589" cy="508494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EFD4C1B3-342B-D832-F5ED-7B86CF6C7C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687803" y="-11521"/>
            <a:ext cx="1600197" cy="14097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0CEBD5C-7D76-11BF-F629-2A98922AE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60ABE-262C-B0DE-EDC0-CCB84C9A306F}"/>
              </a:ext>
            </a:extLst>
          </p:cNvPr>
          <p:cNvSpPr txBox="1"/>
          <p:nvPr/>
        </p:nvSpPr>
        <p:spPr>
          <a:xfrm>
            <a:off x="3429000" y="712898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cs typeface="Times New Roman" panose="02020603050405020304" pitchFamily="18" charset="0"/>
              </a:rPr>
              <a:t>FEI Houston Member Affiliated Companies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0E38D-DC50-8C84-9B4E-0F41A55B402E}"/>
              </a:ext>
            </a:extLst>
          </p:cNvPr>
          <p:cNvSpPr txBox="1"/>
          <p:nvPr/>
        </p:nvSpPr>
        <p:spPr>
          <a:xfrm>
            <a:off x="5010150" y="5609735"/>
            <a:ext cx="12192000" cy="402956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2023-2024 Programing Highlights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Seizing Houston’s Life Science Manufacturing Opportunity 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Private Equity, the Middle Market, and M&amp;A with 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Platform Partners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Future of Energy; Disruption and Growth in a Changing Energy Landscape with 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Deloitte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Space Center Houston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and the Space Economy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Value Investing Made Easy with 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Jack Gill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Houston Commercial Real Estate Market with 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JLL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Leadership in Revolutionary Maritime Technology with 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Houston Dynamo/Dash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and Sports Entertainment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Power of Data for the CFO (at the MTC) with Jim Blackwell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Countering the impending regulatory landscape intended to penalize Oil &amp; Gas with Pickering Energy Partners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Inflation Reduction Act will be a game changer in Energy transition with 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BoA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3951B-1AEF-B4A2-22CF-7CDDB2DD3EF7}"/>
              </a:ext>
            </a:extLst>
          </p:cNvPr>
          <p:cNvSpPr txBox="1"/>
          <p:nvPr/>
        </p:nvSpPr>
        <p:spPr>
          <a:xfrm>
            <a:off x="15240000" y="78897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(As of 2/01/25)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3AAE-1E99-FEE8-E9CB-3B0EB8627B68}"/>
              </a:ext>
            </a:extLst>
          </p:cNvPr>
          <p:cNvSpPr txBox="1"/>
          <p:nvPr/>
        </p:nvSpPr>
        <p:spPr>
          <a:xfrm>
            <a:off x="14846911" y="1110993"/>
            <a:ext cx="283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Excludes Board Affiliations)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91891-6A5A-4969-4827-E6A06F60BFA0}"/>
              </a:ext>
            </a:extLst>
          </p:cNvPr>
          <p:cNvSpPr txBox="1"/>
          <p:nvPr/>
        </p:nvSpPr>
        <p:spPr>
          <a:xfrm>
            <a:off x="457200" y="5486401"/>
            <a:ext cx="4343400" cy="412484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24 Chapter Events </a:t>
            </a:r>
          </a:p>
          <a:p>
            <a:pPr>
              <a:lnSpc>
                <a:spcPct val="107000"/>
              </a:lnSpc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8   Monthly Chapter </a:t>
            </a:r>
          </a:p>
          <a:p>
            <a:pPr>
              <a:lnSpc>
                <a:spcPct val="107000"/>
              </a:lnSpc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3   Summer Series</a:t>
            </a:r>
          </a:p>
          <a:p>
            <a:pPr>
              <a:lnSpc>
                <a:spcPct val="107000"/>
              </a:lnSpc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4   Women of FEI</a:t>
            </a:r>
          </a:p>
          <a:p>
            <a:pPr>
              <a:lnSpc>
                <a:spcPct val="107000"/>
              </a:lnSpc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3   CFO-U Series</a:t>
            </a:r>
          </a:p>
          <a:p>
            <a:pPr>
              <a:lnSpc>
                <a:spcPct val="107000"/>
              </a:lnSpc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4   PD/Networking Events </a:t>
            </a:r>
          </a:p>
          <a:p>
            <a:pPr>
              <a:lnSpc>
                <a:spcPct val="107000"/>
              </a:lnSpc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1   AHD – Student Event</a:t>
            </a:r>
          </a:p>
          <a:p>
            <a:pPr>
              <a:lnSpc>
                <a:spcPct val="107000"/>
              </a:lnSpc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1.  Charity Golf Classic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02B05-6673-90D2-5CC0-82CF22A2A235}"/>
              </a:ext>
            </a:extLst>
          </p:cNvPr>
          <p:cNvSpPr txBox="1"/>
          <p:nvPr/>
        </p:nvSpPr>
        <p:spPr>
          <a:xfrm>
            <a:off x="443832" y="1485900"/>
            <a:ext cx="4356768" cy="363086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Programing Themes</a:t>
            </a:r>
          </a:p>
          <a:p>
            <a:pPr marL="514350" indent="-5143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Think Again</a:t>
            </a:r>
          </a:p>
          <a:p>
            <a:pPr marL="514350" indent="-5143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Energy Transition</a:t>
            </a:r>
          </a:p>
          <a:p>
            <a:pPr marL="514350" indent="-5143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Industries in Focus</a:t>
            </a:r>
          </a:p>
          <a:p>
            <a:pPr marL="514350" indent="-5143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Economic Impact</a:t>
            </a:r>
          </a:p>
          <a:p>
            <a:pPr marL="514350" indent="-5143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Community Impact</a:t>
            </a:r>
          </a:p>
          <a:p>
            <a:pPr marL="514350" indent="-5143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The Data Driven CFO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B5AC1-93A1-FCF2-0E17-673429DDAB1B}"/>
              </a:ext>
            </a:extLst>
          </p:cNvPr>
          <p:cNvSpPr txBox="1"/>
          <p:nvPr/>
        </p:nvSpPr>
        <p:spPr>
          <a:xfrm>
            <a:off x="5029200" y="1485900"/>
            <a:ext cx="12192000" cy="402956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2024-2025 Programing Highlights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Corporate Governance: Understanding the Board-Management Relationships (Pres H.S Grace Company)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Cyber Security: Lessons and Actions from the Front Lines of Banks and Clients (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BoA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Senior Cyber Crime Spec)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UH Energy Transition Institute: Driving Energy Transition (COO/UH Transition Institute)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2025 Economic Forecast: Federal Reserve Bank of Dallas/Houston (Senior Business Economist)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Accelerating Investment in Low Carbon energy Assets (US Dept of Energy LPO)</a:t>
            </a:r>
            <a:endParaRPr lang="en-US" sz="20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Tax and Accounting Update: SEC Reporting, Federal Tax Policy Shifts, Texas Legislature Proposals (Moss Adams)</a:t>
            </a:r>
            <a:endParaRPr lang="en-US" sz="20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The ERA of AI is Upon US (</a:t>
            </a:r>
            <a:r>
              <a:rPr lang="en-US" sz="20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Texas: The Launchpad for the Space Economy (Chair: Corporate Development in Houston)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Insights from a CEO and Board 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Leader:Steering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Growth &amp; Navigating Transformation Change (Armond Shapiro)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Houston’s Development and Economic Outlook (SVP Greater Houston Partnership)</a:t>
            </a:r>
          </a:p>
          <a:p>
            <a:pPr marL="514350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New US Tariffs: Turmoil and Opportunity (BDO 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PracticeLeader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: Customs and International Trade)</a:t>
            </a:r>
          </a:p>
        </p:txBody>
      </p:sp>
    </p:spTree>
    <p:extLst>
      <p:ext uri="{BB962C8B-B14F-4D97-AF65-F5344CB8AC3E}">
        <p14:creationId xmlns:p14="http://schemas.microsoft.com/office/powerpoint/2010/main" val="148756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00F4F-B8F0-5B76-749E-1E91EE8E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02A441C-03CB-E6A2-B3BE-F06F588CF23E}"/>
              </a:ext>
            </a:extLst>
          </p:cNvPr>
          <p:cNvSpPr/>
          <p:nvPr/>
        </p:nvSpPr>
        <p:spPr>
          <a:xfrm>
            <a:off x="0" y="-26976"/>
            <a:ext cx="18288000" cy="674676"/>
          </a:xfrm>
          <a:prstGeom prst="rect">
            <a:avLst/>
          </a:prstGeom>
          <a:solidFill>
            <a:srgbClr val="113E7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8BCDC1E-9ADE-02FD-9AC9-281EB593F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764000" y="114301"/>
            <a:ext cx="838200" cy="67467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C83F6AA0-DC21-1244-24EB-3630494906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151" b="45213"/>
          <a:stretch>
            <a:fillRect/>
          </a:stretch>
        </p:blipFill>
        <p:spPr>
          <a:xfrm>
            <a:off x="166545" y="81759"/>
            <a:ext cx="654589" cy="508494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777737DC-2EEB-4328-31B5-BA14B657EA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687803" y="-11521"/>
            <a:ext cx="1600197" cy="140970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09531F9-6B1B-BEA6-F682-1B279060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631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BFF-D322-F7BB-6D41-54090BDB7ED1}"/>
              </a:ext>
            </a:extLst>
          </p:cNvPr>
          <p:cNvSpPr txBox="1"/>
          <p:nvPr/>
        </p:nvSpPr>
        <p:spPr>
          <a:xfrm>
            <a:off x="768252" y="2867918"/>
            <a:ext cx="7994748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Make meaningful </a:t>
            </a:r>
            <a:r>
              <a:rPr lang="en-US" sz="36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onnections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 with members across multiple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9D2B5-B441-87E9-E9E5-AB3F4DF3051F}"/>
              </a:ext>
            </a:extLst>
          </p:cNvPr>
          <p:cNvSpPr txBox="1"/>
          <p:nvPr/>
        </p:nvSpPr>
        <p:spPr>
          <a:xfrm>
            <a:off x="740542" y="4239518"/>
            <a:ext cx="7994748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Maximize presence at ‘Named Strategic Partner’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EF70E-A15B-65AD-7E07-8682FE4962B4}"/>
              </a:ext>
            </a:extLst>
          </p:cNvPr>
          <p:cNvSpPr txBox="1"/>
          <p:nvPr/>
        </p:nvSpPr>
        <p:spPr>
          <a:xfrm>
            <a:off x="234145" y="886272"/>
            <a:ext cx="17378565" cy="1036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Leveraging Your FEI Partnership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B1A3E-3A5E-3DF6-F491-0AB4904202C6}"/>
              </a:ext>
            </a:extLst>
          </p:cNvPr>
          <p:cNvSpPr txBox="1"/>
          <p:nvPr/>
        </p:nvSpPr>
        <p:spPr>
          <a:xfrm>
            <a:off x="789708" y="5619571"/>
            <a:ext cx="7945581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Request introductions to specific </a:t>
            </a:r>
            <a:r>
              <a:rPr lang="en-US" sz="36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ompany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 executives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19362-6860-7100-3880-58A741D9783E}"/>
              </a:ext>
            </a:extLst>
          </p:cNvPr>
          <p:cNvSpPr txBox="1"/>
          <p:nvPr/>
        </p:nvSpPr>
        <p:spPr>
          <a:xfrm>
            <a:off x="761999" y="7011769"/>
            <a:ext cx="7945581" cy="64633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Get involved in FEI committees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AD367E-C572-0335-55B0-AEFFBEB821FA}"/>
              </a:ext>
            </a:extLst>
          </p:cNvPr>
          <p:cNvSpPr txBox="1"/>
          <p:nvPr/>
        </p:nvSpPr>
        <p:spPr>
          <a:xfrm>
            <a:off x="761999" y="7810500"/>
            <a:ext cx="7945581" cy="64633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Bring prospective </a:t>
            </a:r>
            <a:r>
              <a:rPr lang="en-US" sz="36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83414-4B3A-5475-B289-5F520FC36D74}"/>
              </a:ext>
            </a:extLst>
          </p:cNvPr>
          <p:cNvSpPr txBox="1"/>
          <p:nvPr/>
        </p:nvSpPr>
        <p:spPr>
          <a:xfrm>
            <a:off x="740542" y="8572500"/>
            <a:ext cx="7945581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Utilize your FEI Relationship Manager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822D27-9A34-A13B-ABA8-5F8FD4095FAA}"/>
              </a:ext>
            </a:extLst>
          </p:cNvPr>
          <p:cNvSpPr txBox="1"/>
          <p:nvPr/>
        </p:nvSpPr>
        <p:spPr>
          <a:xfrm>
            <a:off x="762000" y="1943100"/>
            <a:ext cx="8001000" cy="769441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opperplate" panose="02000504000000020004" pitchFamily="2" charset="77"/>
              </a:rPr>
              <a:t>Build Relationships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1CFFE4-5EC5-EE75-A885-80C225182069}"/>
              </a:ext>
            </a:extLst>
          </p:cNvPr>
          <p:cNvSpPr txBox="1"/>
          <p:nvPr/>
        </p:nvSpPr>
        <p:spPr>
          <a:xfrm>
            <a:off x="9144000" y="2867918"/>
            <a:ext cx="8153400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Placement on FEI Strategic Partner member </a:t>
            </a:r>
            <a:r>
              <a:rPr lang="en-US" sz="36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esource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 page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01795B-8A78-3C07-89CC-30B0DFF0F20C}"/>
              </a:ext>
            </a:extLst>
          </p:cNvPr>
          <p:cNvSpPr txBox="1"/>
          <p:nvPr/>
        </p:nvSpPr>
        <p:spPr>
          <a:xfrm>
            <a:off x="9088970" y="4552771"/>
            <a:ext cx="8180720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Leverage promotions during ‘named strategic partner’ events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09B0D2-FB61-1075-C954-432FB97F29F2}"/>
              </a:ext>
            </a:extLst>
          </p:cNvPr>
          <p:cNvSpPr txBox="1"/>
          <p:nvPr/>
        </p:nvSpPr>
        <p:spPr>
          <a:xfrm>
            <a:off x="9144000" y="6533971"/>
            <a:ext cx="8125689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Publish company articles and events in FEI communications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3AC95C-A876-45DC-AA7B-926926CE38A2}"/>
              </a:ext>
            </a:extLst>
          </p:cNvPr>
          <p:cNvSpPr txBox="1"/>
          <p:nvPr/>
        </p:nvSpPr>
        <p:spPr>
          <a:xfrm>
            <a:off x="9110427" y="8222784"/>
            <a:ext cx="8180720" cy="149271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venir Next LT Pro Light" panose="020B0304020202020204" pitchFamily="34" charset="0"/>
              </a:rPr>
              <a:t>Participate with FEI’s Scholarship Foundation and Charity Golf Classic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EB269F-26FB-A6C7-40C0-BDF96FEA98F1}"/>
              </a:ext>
            </a:extLst>
          </p:cNvPr>
          <p:cNvSpPr txBox="1"/>
          <p:nvPr/>
        </p:nvSpPr>
        <p:spPr>
          <a:xfrm>
            <a:off x="8686123" y="1943100"/>
            <a:ext cx="9297077" cy="769441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opperplate" panose="02000504000000020004" pitchFamily="2" charset="77"/>
              </a:rPr>
              <a:t>Promote Business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DFA41-9C52-AD27-E385-24369CC8ABF0}"/>
              </a:ext>
            </a:extLst>
          </p:cNvPr>
          <p:cNvSpPr txBox="1"/>
          <p:nvPr/>
        </p:nvSpPr>
        <p:spPr>
          <a:xfrm>
            <a:off x="17139745" y="8077289"/>
            <a:ext cx="1077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/>
                </a:solidFill>
                <a:latin typeface="Webdings" pitchFamily="2" charset="2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4343A-CE50-7734-7DED-34F86E3A421E}"/>
              </a:ext>
            </a:extLst>
          </p:cNvPr>
          <p:cNvSpPr txBox="1"/>
          <p:nvPr/>
        </p:nvSpPr>
        <p:spPr>
          <a:xfrm>
            <a:off x="17139745" y="2712541"/>
            <a:ext cx="1077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/>
                </a:solidFill>
                <a:latin typeface="Webdings" pitchFamily="2" charset="2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AAA43-EF33-44ED-9509-2EFEDED5E7AC}"/>
              </a:ext>
            </a:extLst>
          </p:cNvPr>
          <p:cNvSpPr txBox="1"/>
          <p:nvPr/>
        </p:nvSpPr>
        <p:spPr>
          <a:xfrm>
            <a:off x="-152400" y="8420100"/>
            <a:ext cx="1077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/>
                </a:solidFill>
                <a:latin typeface="Webdings" pitchFamily="2" charset="2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848A4-8386-6B6D-AB6F-39E4EC660EE1}"/>
              </a:ext>
            </a:extLst>
          </p:cNvPr>
          <p:cNvSpPr txBox="1"/>
          <p:nvPr/>
        </p:nvSpPr>
        <p:spPr>
          <a:xfrm>
            <a:off x="-152400" y="5496461"/>
            <a:ext cx="1077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/>
                </a:solidFill>
                <a:latin typeface="Webdings" pitchFamily="2" charset="2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13499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9DB305BB26474EA400B132ED17AE7F" ma:contentTypeVersion="16" ma:contentTypeDescription="Create a new document." ma:contentTypeScope="" ma:versionID="0a89da13e70c35748deb1e871b763927">
  <xsd:schema xmlns:xsd="http://www.w3.org/2001/XMLSchema" xmlns:xs="http://www.w3.org/2001/XMLSchema" xmlns:p="http://schemas.microsoft.com/office/2006/metadata/properties" xmlns:ns2="1ded4e13-3793-4efa-a01e-e3ae7405f7f3" xmlns:ns3="ff7e2fa8-844b-409e-b98f-89ed3f43e6a4" targetNamespace="http://schemas.microsoft.com/office/2006/metadata/properties" ma:root="true" ma:fieldsID="e8d890fc82155c1623ec54fb626a2d9a" ns2:_="" ns3:_="">
    <xsd:import namespace="1ded4e13-3793-4efa-a01e-e3ae7405f7f3"/>
    <xsd:import namespace="ff7e2fa8-844b-409e-b98f-89ed3f43e6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ed4e13-3793-4efa-a01e-e3ae7405f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d48e832-b6ea-44fd-b952-9ea6890df5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e2fa8-844b-409e-b98f-89ed3f43e6a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d85359f-7e9f-4644-b9f5-9d0051c2a1f9}" ma:internalName="TaxCatchAll" ma:showField="CatchAllData" ma:web="ff7e2fa8-844b-409e-b98f-89ed3f43e6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f7e2fa8-844b-409e-b98f-89ed3f43e6a4" xsi:nil="true"/>
    <lcf76f155ced4ddcb4097134ff3c332f xmlns="1ded4e13-3793-4efa-a01e-e3ae7405f7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05A117-01E4-4933-B039-A421C29831CA}"/>
</file>

<file path=customXml/itemProps2.xml><?xml version="1.0" encoding="utf-8"?>
<ds:datastoreItem xmlns:ds="http://schemas.openxmlformats.org/officeDocument/2006/customXml" ds:itemID="{96E53C89-5B7E-4373-B652-2D342FA739C7}"/>
</file>

<file path=customXml/itemProps3.xml><?xml version="1.0" encoding="utf-8"?>
<ds:datastoreItem xmlns:ds="http://schemas.openxmlformats.org/officeDocument/2006/customXml" ds:itemID="{23EAF667-51A9-4D5B-817D-181CA1A6113E}"/>
</file>

<file path=docProps/app.xml><?xml version="1.0" encoding="utf-8"?>
<Properties xmlns="http://schemas.openxmlformats.org/officeDocument/2006/extended-properties" xmlns:vt="http://schemas.openxmlformats.org/officeDocument/2006/docPropsVTypes">
  <TotalTime>24190</TotalTime>
  <Words>1948</Words>
  <Application>Microsoft Macintosh PowerPoint</Application>
  <PresentationFormat>Custom</PresentationFormat>
  <Paragraphs>450</Paragraphs>
  <Slides>13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Avenir Next LT Pro Light</vt:lpstr>
      <vt:lpstr>Wingdings 2</vt:lpstr>
      <vt:lpstr>Copperplate</vt:lpstr>
      <vt:lpstr>Arial</vt:lpstr>
      <vt:lpstr>Times New Roman</vt:lpstr>
      <vt:lpstr>Open Sans</vt:lpstr>
      <vt:lpstr>Webdings</vt:lpstr>
      <vt:lpstr>Calibri</vt:lpstr>
      <vt:lpstr>Montserrat Light</vt:lpstr>
      <vt:lpstr>Wingdings</vt:lpstr>
      <vt:lpstr>Open Sans Bold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Templates</dc:title>
  <dc:creator>Amanda Duran</dc:creator>
  <cp:lastModifiedBy>Mark Petersen</cp:lastModifiedBy>
  <cp:revision>60</cp:revision>
  <cp:lastPrinted>2025-06-18T12:58:26Z</cp:lastPrinted>
  <dcterms:created xsi:type="dcterms:W3CDTF">2006-08-16T00:00:00Z</dcterms:created>
  <dcterms:modified xsi:type="dcterms:W3CDTF">2025-06-30T15:14:27Z</dcterms:modified>
  <dc:identifier>DAEnY1Lhkoc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0x010100609DB305BB26474EA400B132ED17AE7F</vt:lpwstr>
  </property>
</Properties>
</file>